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7" r:id="rId13"/>
    <p:sldId id="25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38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6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75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6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2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9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95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0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8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EBDF-2D65-48B9-814B-B0A6FDE66295}" type="datetimeFigureOut">
              <a:rPr lang="es-ES" smtClean="0"/>
              <a:t>27/11/2017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1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07286" y="968189"/>
            <a:ext cx="591670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LA NUTRICIÓN</a:t>
            </a:r>
          </a:p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Intercambio de Sustancias</a:t>
            </a:r>
          </a:p>
          <a:p>
            <a:pPr algn="ctr"/>
            <a:endParaRPr lang="es-E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88660" y="2753958"/>
            <a:ext cx="2753958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digestivo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respiratorio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circulatorio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Sistema linfático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Aparato excretor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163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419872" y="568996"/>
            <a:ext cx="20162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Defecación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4352" y="1484784"/>
            <a:ext cx="712879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Es importante no confundir la excreción con la defecación.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b="1" dirty="0" smtClean="0"/>
              <a:t>excreción</a:t>
            </a:r>
            <a:r>
              <a:rPr lang="es-ES" dirty="0" smtClean="0"/>
              <a:t> es el proceso por el cual los organismos eliminan las sustancias de deshecho resultantes del metabolismo.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Mientras que la </a:t>
            </a:r>
            <a:r>
              <a:rPr lang="es-ES" b="1" dirty="0" smtClean="0"/>
              <a:t>defecación</a:t>
            </a:r>
            <a:r>
              <a:rPr lang="es-ES" dirty="0" smtClean="0"/>
              <a:t> es el proceso por el cual el aparato digestivo elimina las sustancias que el organismo no puede absorber. 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este tramo intestinal, la pasta semilíquida que circula por el tubo digestivo se transforma en las heces fecales, reduciendo notablemente la cantidad de agua.</a:t>
            </a:r>
          </a:p>
        </p:txBody>
      </p:sp>
    </p:spTree>
    <p:extLst>
      <p:ext uri="{BB962C8B-B14F-4D97-AF65-F5344CB8AC3E}">
        <p14:creationId xmlns:p14="http://schemas.microsoft.com/office/powerpoint/2010/main" val="28346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cursostic.educacion.es/ciencias/biosfera/web/alumno/1bachillerato/animal/imagenes/digestivo/po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2" y="2140749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74204" y="476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SISTEMA PORTA-HEPÁTICO</a:t>
            </a:r>
          </a:p>
          <a:p>
            <a:endParaRPr lang="es-ES" dirty="0"/>
          </a:p>
          <a:p>
            <a:r>
              <a:rPr lang="es-ES" dirty="0" smtClean="0"/>
              <a:t>La </a:t>
            </a:r>
            <a:r>
              <a:rPr lang="es-ES" dirty="0"/>
              <a:t>mayor parte de los componentes absorbidos pasa a la sangre, por un circuito que conecta el riego intestinal con el hígado. El circuito sanguíneo se llama sistema porta-hepático.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6232" y="56612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Sin embargo, los lípidos viajan por el sistema linfático para no  obstruir los vasos sanguíneos. Esto es debido a que los lípidos son apolares y no se mezclan con el agua del plasma sanguíneo.</a:t>
            </a:r>
          </a:p>
        </p:txBody>
      </p:sp>
    </p:spTree>
    <p:extLst>
      <p:ext uri="{BB962C8B-B14F-4D97-AF65-F5344CB8AC3E}">
        <p14:creationId xmlns:p14="http://schemas.microsoft.com/office/powerpoint/2010/main" val="164127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71078" y="419548"/>
            <a:ext cx="405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APARATO DIGESTIVO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2885" y="1828800"/>
            <a:ext cx="47441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Anatomía del Aparato Digestivo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Boca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Faringe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Esófago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Estómago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Intestino delgado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Intestino grueso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Ano</a:t>
            </a:r>
          </a:p>
          <a:p>
            <a:endParaRPr lang="es-ES" dirty="0" smtClean="0"/>
          </a:p>
          <a:p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</a:rPr>
              <a:t>Glándulas anejas</a:t>
            </a:r>
          </a:p>
          <a:p>
            <a:endParaRPr lang="es-E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Glándulas salivares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Hígado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Páncreas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811" y="1828800"/>
            <a:ext cx="320992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5550946" y="1904104"/>
            <a:ext cx="817581" cy="376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2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1078" y="419548"/>
            <a:ext cx="405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</a:rPr>
              <a:t>APARATO DIGESTIVO</a:t>
            </a:r>
            <a:endParaRPr lang="es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82589" y="1549100"/>
            <a:ext cx="47441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Digestión mecánica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Masticación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Insalivación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Deglución</a:t>
            </a:r>
          </a:p>
          <a:p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Digestión química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Boca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Estómago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Intestino delgado</a:t>
            </a:r>
          </a:p>
          <a:p>
            <a:endParaRPr lang="es-ES" dirty="0"/>
          </a:p>
          <a:p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Absorción de nutrientes</a:t>
            </a:r>
          </a:p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Egestión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o defecación</a:t>
            </a:r>
          </a:p>
          <a:p>
            <a:endParaRPr lang="es-E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1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3936" y="332656"/>
            <a:ext cx="24482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 Rounded MT Bold" pitchFamily="34" charset="0"/>
                <a:cs typeface="Calibri" pitchFamily="34" charset="0"/>
              </a:rPr>
              <a:t>NUTRICIÓN</a:t>
            </a:r>
            <a:endParaRPr lang="es-ES" sz="2800" b="1" dirty="0">
              <a:solidFill>
                <a:srgbClr val="C00000"/>
              </a:solidFill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24062" y="1850732"/>
            <a:ext cx="1584176" cy="688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Tipos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10904" y="304552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Heterótrofa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14028" y="304552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Autótrofa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9" name="18 Conector angular"/>
          <p:cNvCxnSpPr/>
          <p:nvPr/>
        </p:nvCxnSpPr>
        <p:spPr>
          <a:xfrm rot="5400000">
            <a:off x="1223262" y="2517918"/>
            <a:ext cx="515144" cy="540060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16200000" flipH="1">
            <a:off x="2028174" y="2268469"/>
            <a:ext cx="515144" cy="1044116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4005672" y="1841603"/>
            <a:ext cx="1584176" cy="688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Procesos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6660232" y="1876132"/>
            <a:ext cx="1584176" cy="688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Aparatos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4113684" y="3061065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Captación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3939208" y="4023803"/>
            <a:ext cx="171710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Transformación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4113684" y="4986541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Distribución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4113684" y="594928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Eliminación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768244" y="306896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Digestivo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6768244" y="4982474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Circulatorio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6768244" y="593658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Excretor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4797760" y="2530375"/>
            <a:ext cx="0" cy="5306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4797760" y="3493113"/>
            <a:ext cx="0" cy="5306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4797760" y="4455851"/>
            <a:ext cx="0" cy="5306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797760" y="5418589"/>
            <a:ext cx="0" cy="53069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39" idx="2"/>
            <a:endCxn id="44" idx="0"/>
          </p:cNvCxnSpPr>
          <p:nvPr/>
        </p:nvCxnSpPr>
        <p:spPr>
          <a:xfrm>
            <a:off x="7452320" y="2564904"/>
            <a:ext cx="0" cy="50405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7452320" y="3488308"/>
            <a:ext cx="0" cy="53549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45" idx="2"/>
            <a:endCxn id="47" idx="0"/>
          </p:cNvCxnSpPr>
          <p:nvPr/>
        </p:nvCxnSpPr>
        <p:spPr>
          <a:xfrm>
            <a:off x="7452320" y="5414522"/>
            <a:ext cx="0" cy="52205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40" idx="3"/>
            <a:endCxn id="44" idx="1"/>
          </p:cNvCxnSpPr>
          <p:nvPr/>
        </p:nvCxnSpPr>
        <p:spPr>
          <a:xfrm>
            <a:off x="5481836" y="3277089"/>
            <a:ext cx="1286408" cy="789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stCxn id="41" idx="3"/>
            <a:endCxn id="44" idx="1"/>
          </p:cNvCxnSpPr>
          <p:nvPr/>
        </p:nvCxnSpPr>
        <p:spPr>
          <a:xfrm flipV="1">
            <a:off x="5656312" y="3284984"/>
            <a:ext cx="1111932" cy="95484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42" idx="3"/>
            <a:endCxn id="45" idx="1"/>
          </p:cNvCxnSpPr>
          <p:nvPr/>
        </p:nvCxnSpPr>
        <p:spPr>
          <a:xfrm flipV="1">
            <a:off x="5481836" y="5198498"/>
            <a:ext cx="1286408" cy="406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43" idx="3"/>
            <a:endCxn id="47" idx="1"/>
          </p:cNvCxnSpPr>
          <p:nvPr/>
        </p:nvCxnSpPr>
        <p:spPr>
          <a:xfrm flipV="1">
            <a:off x="5481836" y="6152604"/>
            <a:ext cx="1286408" cy="127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/>
          <p:nvPr/>
        </p:nvCxnSpPr>
        <p:spPr>
          <a:xfrm rot="5400000">
            <a:off x="2680442" y="51274"/>
            <a:ext cx="860876" cy="2694384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/>
          <p:nvPr/>
        </p:nvCxnSpPr>
        <p:spPr>
          <a:xfrm rot="16200000" flipH="1">
            <a:off x="4228615" y="1197485"/>
            <a:ext cx="860875" cy="401960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angular"/>
          <p:cNvCxnSpPr/>
          <p:nvPr/>
        </p:nvCxnSpPr>
        <p:spPr>
          <a:xfrm rot="16200000" flipH="1">
            <a:off x="5507494" y="-94094"/>
            <a:ext cx="895404" cy="2994248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43 Rectángulo redondeado"/>
          <p:cNvSpPr/>
          <p:nvPr/>
        </p:nvSpPr>
        <p:spPr>
          <a:xfrm>
            <a:off x="6768244" y="4029228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Respiratorio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36" name="53 Conector recto de flecha"/>
          <p:cNvCxnSpPr/>
          <p:nvPr/>
        </p:nvCxnSpPr>
        <p:spPr>
          <a:xfrm>
            <a:off x="7447550" y="4455851"/>
            <a:ext cx="0" cy="53549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56 Conector recto"/>
          <p:cNvCxnSpPr>
            <a:stCxn id="42" idx="3"/>
            <a:endCxn id="35" idx="1"/>
          </p:cNvCxnSpPr>
          <p:nvPr/>
        </p:nvCxnSpPr>
        <p:spPr>
          <a:xfrm flipV="1">
            <a:off x="5481836" y="4245252"/>
            <a:ext cx="1286408" cy="95731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6 Conector recto"/>
          <p:cNvCxnSpPr>
            <a:stCxn id="43" idx="3"/>
          </p:cNvCxnSpPr>
          <p:nvPr/>
        </p:nvCxnSpPr>
        <p:spPr>
          <a:xfrm flipV="1">
            <a:off x="5481836" y="4259007"/>
            <a:ext cx="1263225" cy="190629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9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3418024" y="836712"/>
            <a:ext cx="5330440" cy="93610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 redondeado"/>
          <p:cNvSpPr/>
          <p:nvPr/>
        </p:nvSpPr>
        <p:spPr>
          <a:xfrm>
            <a:off x="3347864" y="2744924"/>
            <a:ext cx="5400600" cy="345638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 redondeado"/>
          <p:cNvSpPr/>
          <p:nvPr/>
        </p:nvSpPr>
        <p:spPr>
          <a:xfrm>
            <a:off x="2483768" y="108874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Captación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2483768" y="3969060"/>
            <a:ext cx="171710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Transformación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572000" y="10887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lleva a cabo a través de la boca 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4572000" y="303092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produce en varios pasos:</a:t>
            </a:r>
          </a:p>
          <a:p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En la boca: la saliva degrada parcialmente los glúcidos.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En el estómago: se degradan proteínas.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En el intestino: se degradan proteínas, glúcidos y lípidos.</a:t>
            </a:r>
            <a:endParaRPr lang="es-ES" dirty="0"/>
          </a:p>
        </p:txBody>
      </p:sp>
      <p:sp>
        <p:nvSpPr>
          <p:cNvPr id="52" name="51 Rectángulo redondeado"/>
          <p:cNvSpPr/>
          <p:nvPr/>
        </p:nvSpPr>
        <p:spPr>
          <a:xfrm>
            <a:off x="323528" y="2204864"/>
            <a:ext cx="2232248" cy="115212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Arial Rounded MT Bold" pitchFamily="34" charset="0"/>
              </a:rPr>
              <a:t>APARATO DIGESTIVO</a:t>
            </a:r>
            <a:endParaRPr lang="es-ES" dirty="0">
              <a:latin typeface="Arial Rounded MT Bold" pitchFamily="34" charset="0"/>
            </a:endParaRPr>
          </a:p>
        </p:txBody>
      </p:sp>
      <p:cxnSp>
        <p:nvCxnSpPr>
          <p:cNvPr id="54" name="53 Conector curvado"/>
          <p:cNvCxnSpPr>
            <a:stCxn id="52" idx="0"/>
            <a:endCxn id="45" idx="1"/>
          </p:cNvCxnSpPr>
          <p:nvPr/>
        </p:nvCxnSpPr>
        <p:spPr>
          <a:xfrm rot="5400000" flipH="1" flipV="1">
            <a:off x="1511660" y="1232756"/>
            <a:ext cx="900100" cy="1044116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curvado"/>
          <p:cNvCxnSpPr>
            <a:stCxn id="52" idx="2"/>
            <a:endCxn id="46" idx="1"/>
          </p:cNvCxnSpPr>
          <p:nvPr/>
        </p:nvCxnSpPr>
        <p:spPr>
          <a:xfrm rot="16200000" flipH="1">
            <a:off x="1547664" y="3248980"/>
            <a:ext cx="828092" cy="1044116"/>
          </a:xfrm>
          <a:prstGeom prst="curved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 Rectángulo redondeado"/>
          <p:cNvSpPr/>
          <p:nvPr/>
        </p:nvSpPr>
        <p:spPr>
          <a:xfrm>
            <a:off x="1271161" y="518675"/>
            <a:ext cx="208823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Captación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2272"/>
            <a:ext cx="6076950" cy="34194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02" y="250257"/>
            <a:ext cx="4649098" cy="3498446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278274" y="1177001"/>
            <a:ext cx="4074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/>
              <a:t>Digestión química</a:t>
            </a:r>
            <a:r>
              <a:rPr lang="es-ES" sz="1600" dirty="0" smtClean="0"/>
              <a:t>: La saliva descompone los azúcares (glúcidos) en moléculas sencillas.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/>
              <a:t>Digestión mecánica</a:t>
            </a:r>
            <a:r>
              <a:rPr lang="es-ES" sz="1600" dirty="0" smtClean="0"/>
              <a:t>: los dientes y muelas trituran el alimento.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29162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940152" y="227687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</a:t>
            </a:r>
            <a:r>
              <a:rPr lang="es-ES" sz="1600" i="1" dirty="0" smtClean="0"/>
              <a:t>bolo alimenticio </a:t>
            </a:r>
            <a:r>
              <a:rPr lang="es-ES" sz="1600" dirty="0" smtClean="0"/>
              <a:t>desciende a través del esófago hasta el estómago</a:t>
            </a:r>
            <a:endParaRPr lang="es-ES" sz="16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383"/>
            <a:ext cx="5688632" cy="674298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615608" y="35730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/>
              <a:t>Digestión química</a:t>
            </a:r>
            <a:r>
              <a:rPr lang="es-ES" sz="1600" dirty="0" smtClean="0"/>
              <a:t>: el estómago contiene jugos gástricos que forman el </a:t>
            </a:r>
            <a:r>
              <a:rPr lang="es-ES" sz="1600" i="1" dirty="0" smtClean="0"/>
              <a:t>quimo</a:t>
            </a:r>
            <a:r>
              <a:rPr lang="es-ES" sz="1600" dirty="0" smtClean="0"/>
              <a:t>. Las proteínas son transformadas en fragmentos más pequeños (péptidos)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/>
              <a:t>Digestión mecánica</a:t>
            </a:r>
            <a:r>
              <a:rPr lang="es-ES" sz="1600" dirty="0" smtClean="0"/>
              <a:t>: Las paredes del estómago producen movimientos peristálticos que favorecen la actuación de los jugos gástricos.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2258446"/>
            <a:ext cx="7992888" cy="8494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ortar rectángulo de esquina del mismo lado"/>
          <p:cNvSpPr/>
          <p:nvPr/>
        </p:nvSpPr>
        <p:spPr>
          <a:xfrm rot="16200000">
            <a:off x="5580114" y="2640571"/>
            <a:ext cx="2664296" cy="4104457"/>
          </a:xfrm>
          <a:prstGeom prst="snip2SameRect">
            <a:avLst>
              <a:gd name="adj1" fmla="val 41433"/>
              <a:gd name="adj2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7383"/>
            <a:ext cx="4716524" cy="1961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527947" y="591839"/>
            <a:ext cx="266417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Transformación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1932542" y="546591"/>
            <a:ext cx="506288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Digestión </a:t>
            </a:r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Mecánica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7" y="1246420"/>
            <a:ext cx="71151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90" y="1371088"/>
            <a:ext cx="5932510" cy="387658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48189" y="116632"/>
            <a:ext cx="2754052" cy="3539430"/>
          </a:xfrm>
          <a:prstGeom prst="rect">
            <a:avLst/>
          </a:prstGeom>
        </p:spPr>
        <p:txBody>
          <a:bodyPr wrap="square" rIns="36000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Produce </a:t>
            </a:r>
            <a:r>
              <a:rPr lang="es-ES" sz="1600" b="1" dirty="0" smtClean="0"/>
              <a:t>bilis</a:t>
            </a:r>
            <a:r>
              <a:rPr lang="es-ES" sz="1600" dirty="0" smtClean="0"/>
              <a:t>, una sustancia a </a:t>
            </a:r>
            <a:r>
              <a:rPr lang="es-ES" sz="1600" dirty="0"/>
              <a:t>partir de sales y ácidos y que son acumulados en la vesícula </a:t>
            </a:r>
            <a:r>
              <a:rPr lang="es-ES" sz="1600" dirty="0" smtClean="0"/>
              <a:t>biliar.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Tiene </a:t>
            </a:r>
            <a:r>
              <a:rPr lang="es-ES" sz="1600" dirty="0"/>
              <a:t>una acción emulgente </a:t>
            </a:r>
            <a:r>
              <a:rPr lang="es-ES" sz="1600" dirty="0" smtClean="0"/>
              <a:t>sobre las </a:t>
            </a:r>
            <a:r>
              <a:rPr lang="es-ES" sz="1600" dirty="0"/>
              <a:t>grasas, con lo que éstas son más fácilmente atacadas por enzimas lipasas</a:t>
            </a:r>
            <a:r>
              <a:rPr lang="es-ES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600" dirty="0"/>
          </a:p>
        </p:txBody>
      </p:sp>
      <p:sp>
        <p:nvSpPr>
          <p:cNvPr id="9" name="8 Recortar rectángulo de esquina diagonal"/>
          <p:cNvSpPr/>
          <p:nvPr/>
        </p:nvSpPr>
        <p:spPr>
          <a:xfrm>
            <a:off x="23068" y="289680"/>
            <a:ext cx="3312368" cy="373247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7013872" y="1045528"/>
            <a:ext cx="1761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Produce </a:t>
            </a:r>
            <a:r>
              <a:rPr lang="es-ES" sz="1600" b="1" dirty="0" smtClean="0"/>
              <a:t>jugos pancreáticos </a:t>
            </a:r>
            <a:r>
              <a:rPr lang="es-ES" sz="1600" dirty="0" smtClean="0"/>
              <a:t>que participan en la degradación de glúcidos, lípidos y proteínas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6084044" y="764704"/>
            <a:ext cx="2808312" cy="1850484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425132" y="4303455"/>
            <a:ext cx="3601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/>
              <a:t>En el duodeno del intestino se produce la digestión total de los alimentos. </a:t>
            </a:r>
            <a:endParaRPr lang="es-ES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/>
              <a:t>quimo es transformado en </a:t>
            </a:r>
            <a:r>
              <a:rPr lang="es-ES" sz="1600" b="1" dirty="0"/>
              <a:t>quilo</a:t>
            </a:r>
            <a:r>
              <a:rPr lang="es-ES" sz="1600" dirty="0"/>
              <a:t> en los espacios de las vellosidades intestinales, mediante los </a:t>
            </a:r>
            <a:r>
              <a:rPr lang="es-ES" sz="1600" b="1" dirty="0"/>
              <a:t>jugos intestinales</a:t>
            </a:r>
            <a:r>
              <a:rPr lang="es-ES" sz="1600" dirty="0"/>
              <a:t>, </a:t>
            </a:r>
            <a:r>
              <a:rPr lang="es-ES" sz="1600" b="1" dirty="0"/>
              <a:t>jugos </a:t>
            </a:r>
            <a:r>
              <a:rPr lang="es-ES" sz="1600" b="1" dirty="0" smtClean="0"/>
              <a:t>pancreáticos</a:t>
            </a:r>
            <a:r>
              <a:rPr lang="es-ES" sz="1600" dirty="0" smtClean="0"/>
              <a:t> y </a:t>
            </a:r>
            <a:r>
              <a:rPr lang="es-ES" sz="1600" b="1" dirty="0"/>
              <a:t>bilis</a:t>
            </a:r>
            <a:r>
              <a:rPr lang="es-ES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00" dirty="0" smtClean="0"/>
              <a:t>Produce jugos intestinales que degradan proteínas, glúcidos y lípidos</a:t>
            </a:r>
            <a:endParaRPr lang="es-ES" sz="1600" dirty="0"/>
          </a:p>
        </p:txBody>
      </p:sp>
      <p:sp>
        <p:nvSpPr>
          <p:cNvPr id="13" name="12 Rectángulo"/>
          <p:cNvSpPr/>
          <p:nvPr/>
        </p:nvSpPr>
        <p:spPr>
          <a:xfrm>
            <a:off x="5425132" y="3573016"/>
            <a:ext cx="3684558" cy="328498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3419872" y="188640"/>
            <a:ext cx="266417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Transformación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105273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pPr marL="285750" indent="-285750">
              <a:buFont typeface="Wingdings" pitchFamily="2" charset="2"/>
              <a:buChar char="v"/>
            </a:pPr>
            <a:r>
              <a:rPr lang="es-ES" dirty="0" smtClean="0"/>
              <a:t>Se produce </a:t>
            </a:r>
            <a:r>
              <a:rPr lang="es-ES" dirty="0"/>
              <a:t>en el intestino.</a:t>
            </a:r>
          </a:p>
          <a:p>
            <a:endParaRPr lang="es-ES" dirty="0"/>
          </a:p>
          <a:p>
            <a:pPr marL="723900" indent="-101600">
              <a:buFont typeface="Arial" pitchFamily="34" charset="0"/>
              <a:buChar char="•"/>
            </a:pPr>
            <a:r>
              <a:rPr lang="es-ES" u="sng" dirty="0" smtClean="0"/>
              <a:t>Ciegos </a:t>
            </a:r>
            <a:r>
              <a:rPr lang="es-ES" u="sng" dirty="0"/>
              <a:t>intestinales</a:t>
            </a:r>
            <a:r>
              <a:rPr lang="es-ES" dirty="0"/>
              <a:t>: son tubos que surgen del tubo principal y que no tienen orificio de salida. En ellos se produce una lenta absorción de los nutrientes.</a:t>
            </a:r>
          </a:p>
          <a:p>
            <a:pPr marL="723900" indent="-101600"/>
            <a:r>
              <a:rPr lang="es-ES" dirty="0"/>
              <a:t>	  	</a:t>
            </a:r>
          </a:p>
          <a:p>
            <a:pPr marL="723900" indent="-101600">
              <a:buFont typeface="Arial" pitchFamily="34" charset="0"/>
              <a:buChar char="•"/>
            </a:pPr>
            <a:r>
              <a:rPr lang="es-ES" u="sng" dirty="0" smtClean="0"/>
              <a:t>Existencia </a:t>
            </a:r>
            <a:r>
              <a:rPr lang="es-ES" u="sng" dirty="0"/>
              <a:t>de vellosidades y </a:t>
            </a:r>
            <a:r>
              <a:rPr lang="es-ES" u="sng" dirty="0" err="1"/>
              <a:t>microvellosidades</a:t>
            </a:r>
            <a:r>
              <a:rPr lang="es-ES" dirty="0"/>
              <a:t>: </a:t>
            </a:r>
            <a:endParaRPr lang="es-ES" dirty="0" smtClean="0"/>
          </a:p>
          <a:p>
            <a:pPr marL="1257300" lvl="1" indent="-266700">
              <a:buFont typeface="Arial" pitchFamily="34" charset="0"/>
              <a:buChar char="•"/>
              <a:tabLst>
                <a:tab pos="1079500" algn="l"/>
              </a:tabLst>
            </a:pPr>
            <a:r>
              <a:rPr lang="es-ES" dirty="0" smtClean="0"/>
              <a:t>Las </a:t>
            </a:r>
            <a:r>
              <a:rPr lang="es-ES" dirty="0"/>
              <a:t>vellosidades son repliegues de la pared del intestino. </a:t>
            </a:r>
            <a:endParaRPr lang="es-ES" dirty="0" smtClean="0"/>
          </a:p>
          <a:p>
            <a:pPr marL="1257300" lvl="1" indent="-266700">
              <a:buFont typeface="Arial" pitchFamily="34" charset="0"/>
              <a:buChar char="•"/>
              <a:tabLst>
                <a:tab pos="1079500" algn="l"/>
              </a:tabLst>
            </a:pPr>
            <a:r>
              <a:rPr lang="es-ES" dirty="0" smtClean="0"/>
              <a:t>Las </a:t>
            </a:r>
            <a:r>
              <a:rPr lang="es-ES" dirty="0" err="1"/>
              <a:t>microvellosidades</a:t>
            </a:r>
            <a:r>
              <a:rPr lang="es-ES" dirty="0"/>
              <a:t> son repliegues de la membrana plasmática de las células epiteliales del intestino. Ambas estructuras aumentan la superficie de </a:t>
            </a:r>
            <a:r>
              <a:rPr lang="es-ES" dirty="0" smtClean="0"/>
              <a:t>absorción.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" dirty="0"/>
          </a:p>
          <a:p>
            <a:pPr marL="285750" lvl="1" indent="-285750">
              <a:buFont typeface="Wingdings" pitchFamily="2" charset="2"/>
              <a:buChar char="v"/>
            </a:pPr>
            <a:r>
              <a:rPr lang="es-ES" dirty="0" smtClean="0"/>
              <a:t>Las </a:t>
            </a:r>
            <a:r>
              <a:rPr lang="es-ES" dirty="0"/>
              <a:t>moléculas orgánicas son absorbidas en el tramo inicial del intestino. </a:t>
            </a:r>
            <a:endParaRPr lang="es-ES" dirty="0" smtClean="0"/>
          </a:p>
          <a:p>
            <a:pPr marL="285750" lvl="1" indent="-285750">
              <a:buFont typeface="Wingdings" pitchFamily="2" charset="2"/>
              <a:buChar char="v"/>
            </a:pPr>
            <a:endParaRPr lang="es-ES" dirty="0"/>
          </a:p>
          <a:p>
            <a:pPr marL="285750" lvl="1" indent="-285750">
              <a:buFont typeface="Wingdings" pitchFamily="2" charset="2"/>
              <a:buChar char="v"/>
              <a:tabLst>
                <a:tab pos="266700" algn="l"/>
              </a:tabLst>
            </a:pPr>
            <a:r>
              <a:rPr lang="es-ES" dirty="0"/>
              <a:t>El agua, las sales minerales y vitaminas producidas por la flora intestinal son absorbidas en los tramos posteriores del intestino, principalmente en el intestino grueso.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3419872" y="373336"/>
            <a:ext cx="208823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 Rounded MT Bold" pitchFamily="34" charset="0"/>
              </a:rPr>
              <a:t>Absorción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PskhRkD4-7Y/UKNuH8T3RNI/AAAAAAAAAqQ/SU-0FB_lcko/s1600/intestino_delg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64696" cy="66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94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494</Words>
  <Application>Microsoft Office PowerPoint</Application>
  <PresentationFormat>Presentación en pantalla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</dc:creator>
  <cp:lastModifiedBy>Bea</cp:lastModifiedBy>
  <cp:revision>5</cp:revision>
  <dcterms:created xsi:type="dcterms:W3CDTF">2015-01-19T23:35:32Z</dcterms:created>
  <dcterms:modified xsi:type="dcterms:W3CDTF">2017-11-27T08:22:47Z</dcterms:modified>
</cp:coreProperties>
</file>