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7" r:id="rId11"/>
    <p:sldId id="263" r:id="rId12"/>
    <p:sldId id="264" r:id="rId13"/>
    <p:sldId id="265" r:id="rId14"/>
    <p:sldId id="275" r:id="rId15"/>
    <p:sldId id="268" r:id="rId16"/>
    <p:sldId id="276" r:id="rId17"/>
    <p:sldId id="266" r:id="rId18"/>
    <p:sldId id="267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344B-ABE7-4692-97FF-7E04ADA72F9F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6D256-CB33-48BC-9F87-8263CE3F47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err="1" smtClean="0"/>
              <a:t>hea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6D256-CB33-48BC-9F87-8263CE3F47A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0D3E9-49F5-4EDE-BB4A-420FC5D160D1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DF7E3E-B7B5-4D61-9AB7-3E65BB7D409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0" dirty="0" err="1" smtClean="0">
                <a:solidFill>
                  <a:srgbClr val="FF0000"/>
                </a:solidFill>
              </a:rPr>
              <a:t>Health</a:t>
            </a:r>
            <a:r>
              <a:rPr lang="es-ES_tradnl" b="0" dirty="0" smtClean="0">
                <a:solidFill>
                  <a:srgbClr val="FF0000"/>
                </a:solidFill>
              </a:rPr>
              <a:t> and </a:t>
            </a:r>
            <a:r>
              <a:rPr lang="es-ES_tradnl" b="0" dirty="0" err="1" smtClean="0">
                <a:solidFill>
                  <a:srgbClr val="FF0000"/>
                </a:solidFill>
              </a:rPr>
              <a:t>disease</a:t>
            </a:r>
            <a:endParaRPr lang="es-ES" b="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smtClean="0"/>
              <a:t>CONDOMS. </a:t>
            </a:r>
            <a:r>
              <a:rPr lang="es-ES_tradnl" dirty="0" err="1" smtClean="0"/>
              <a:t>That’s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way</a:t>
            </a:r>
            <a:r>
              <a:rPr lang="es-ES_tradnl" dirty="0" smtClean="0"/>
              <a:t>!</a:t>
            </a:r>
          </a:p>
          <a:p>
            <a:r>
              <a:rPr lang="es-ES_tradnl" dirty="0" err="1" smtClean="0"/>
              <a:t>Condoms</a:t>
            </a:r>
            <a:r>
              <a:rPr lang="es-ES_tradnl" dirty="0" smtClean="0"/>
              <a:t> </a:t>
            </a:r>
            <a:r>
              <a:rPr lang="es-ES_tradnl" dirty="0" err="1" smtClean="0"/>
              <a:t>prevent</a:t>
            </a:r>
            <a:r>
              <a:rPr lang="es-ES_tradnl" dirty="0" smtClean="0"/>
              <a:t> </a:t>
            </a:r>
            <a:r>
              <a:rPr lang="es-ES_tradnl" dirty="0" err="1" smtClean="0"/>
              <a:t>gestation</a:t>
            </a:r>
            <a:r>
              <a:rPr lang="es-ES_tradnl" dirty="0" smtClean="0"/>
              <a:t> and STD.</a:t>
            </a:r>
          </a:p>
          <a:p>
            <a:endParaRPr lang="es-ES_tradnl" dirty="0" smtClean="0"/>
          </a:p>
          <a:p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clear</a:t>
            </a:r>
            <a:r>
              <a:rPr lang="es-ES_tradnl" dirty="0" smtClean="0"/>
              <a:t>????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Prevention</a:t>
            </a:r>
            <a:r>
              <a:rPr lang="es-ES_tradnl" dirty="0" smtClean="0"/>
              <a:t> of STD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Transmission</a:t>
            </a:r>
            <a:r>
              <a:rPr lang="es-ES_tradnl" dirty="0" smtClean="0"/>
              <a:t> of </a:t>
            </a:r>
            <a:r>
              <a:rPr lang="es-ES_tradnl" dirty="0" err="1" smtClean="0"/>
              <a:t>infections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Direct</a:t>
            </a:r>
            <a:r>
              <a:rPr lang="es-ES_tradnl" dirty="0" smtClean="0"/>
              <a:t> </a:t>
            </a:r>
            <a:r>
              <a:rPr lang="es-ES_tradnl" dirty="0" err="1" smtClean="0"/>
              <a:t>contact</a:t>
            </a:r>
            <a:endParaRPr lang="es-ES_tradnl" dirty="0" smtClean="0"/>
          </a:p>
          <a:p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touching</a:t>
            </a:r>
            <a:r>
              <a:rPr lang="es-ES_tradnl" dirty="0" smtClean="0"/>
              <a:t> </a:t>
            </a:r>
            <a:r>
              <a:rPr lang="es-ES_tradnl" dirty="0" err="1" smtClean="0"/>
              <a:t>inert</a:t>
            </a:r>
            <a:r>
              <a:rPr lang="es-ES_tradnl" dirty="0" smtClean="0"/>
              <a:t> </a:t>
            </a:r>
            <a:r>
              <a:rPr lang="es-ES_tradnl" dirty="0" err="1" smtClean="0"/>
              <a:t>objects</a:t>
            </a:r>
            <a:endParaRPr lang="es-ES_tradnl" dirty="0" smtClean="0"/>
          </a:p>
          <a:p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drinking</a:t>
            </a:r>
            <a:r>
              <a:rPr lang="es-ES_tradnl" dirty="0" smtClean="0"/>
              <a:t> </a:t>
            </a:r>
            <a:r>
              <a:rPr lang="es-ES_tradnl" dirty="0" err="1" smtClean="0"/>
              <a:t>contaminated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endParaRPr lang="es-ES_tradnl" dirty="0" smtClean="0"/>
          </a:p>
          <a:p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eating</a:t>
            </a:r>
            <a:r>
              <a:rPr lang="es-ES_tradnl" dirty="0" smtClean="0"/>
              <a:t> </a:t>
            </a:r>
            <a:r>
              <a:rPr lang="es-ES_tradnl" dirty="0" err="1" smtClean="0"/>
              <a:t>contaminated</a:t>
            </a:r>
            <a:r>
              <a:rPr lang="es-ES_tradnl" dirty="0" smtClean="0"/>
              <a:t> </a:t>
            </a:r>
            <a:r>
              <a:rPr lang="es-ES_tradnl" dirty="0" err="1" smtClean="0"/>
              <a:t>food</a:t>
            </a:r>
            <a:endParaRPr lang="es-ES_tradnl" dirty="0" smtClean="0"/>
          </a:p>
          <a:p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breathing</a:t>
            </a:r>
            <a:r>
              <a:rPr lang="es-ES_tradnl" dirty="0" smtClean="0"/>
              <a:t> </a:t>
            </a:r>
            <a:r>
              <a:rPr lang="es-ES_tradnl" dirty="0" err="1" smtClean="0"/>
              <a:t>contaminated</a:t>
            </a:r>
            <a:r>
              <a:rPr lang="es-ES_tradnl" dirty="0" smtClean="0"/>
              <a:t> air</a:t>
            </a:r>
          </a:p>
          <a:p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contact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VECTORS: can </a:t>
            </a:r>
            <a:r>
              <a:rPr lang="es-ES_tradnl" dirty="0" err="1" smtClean="0"/>
              <a:t>transmit</a:t>
            </a:r>
            <a:r>
              <a:rPr lang="es-ES_tradnl" dirty="0" smtClean="0"/>
              <a:t> </a:t>
            </a:r>
            <a:r>
              <a:rPr lang="es-ES_tradnl" dirty="0" err="1" smtClean="0"/>
              <a:t>pathogenic</a:t>
            </a:r>
            <a:r>
              <a:rPr lang="es-ES_tradnl" dirty="0" smtClean="0"/>
              <a:t> </a:t>
            </a:r>
            <a:r>
              <a:rPr lang="es-ES_tradnl" dirty="0" err="1" smtClean="0"/>
              <a:t>microorganisms</a:t>
            </a:r>
            <a:r>
              <a:rPr lang="es-ES_tradnl" dirty="0" smtClean="0"/>
              <a:t> </a:t>
            </a:r>
            <a:r>
              <a:rPr lang="es-ES_tradnl" dirty="0" err="1" smtClean="0"/>
              <a:t>without</a:t>
            </a:r>
            <a:r>
              <a:rPr lang="es-ES_tradnl" dirty="0" smtClean="0"/>
              <a:t> </a:t>
            </a:r>
            <a:r>
              <a:rPr lang="es-ES_tradnl" dirty="0" err="1" smtClean="0"/>
              <a:t>getting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desease (</a:t>
            </a:r>
            <a:r>
              <a:rPr lang="es-ES_tradnl" dirty="0" err="1" smtClean="0"/>
              <a:t>insects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animals</a:t>
            </a:r>
            <a:r>
              <a:rPr lang="es-ES_tradnl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Body’s</a:t>
            </a:r>
            <a:r>
              <a:rPr lang="es-ES_tradnl" dirty="0" smtClean="0"/>
              <a:t> </a:t>
            </a:r>
            <a:r>
              <a:rPr lang="es-ES_tradnl" dirty="0" err="1" smtClean="0"/>
              <a:t>defences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5 Marcador de contenido" descr="caballer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3068960"/>
            <a:ext cx="2160240" cy="2952328"/>
          </a:xfrm>
        </p:spPr>
      </p:pic>
      <p:pic>
        <p:nvPicPr>
          <p:cNvPr id="2050" name="Picture 2" descr="C:\Users\Public\Pictures\Sample Pictures\mural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764704"/>
            <a:ext cx="2576686" cy="1686297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835696" y="1700808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</a:t>
            </a: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defences</a:t>
            </a: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s-ES_tradnl" sz="2400" b="1" dirty="0" err="1" smtClean="0"/>
              <a:t>Structural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biochemical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mechanical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ecological</a:t>
            </a:r>
            <a:endParaRPr lang="es-ES" sz="2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971600" y="3344217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>
                <a:solidFill>
                  <a:srgbClr val="C00000"/>
                </a:solidFill>
              </a:rPr>
              <a:t>Internal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defences</a:t>
            </a:r>
            <a:r>
              <a:rPr lang="es-ES_tradnl" sz="2400" dirty="0" smtClean="0">
                <a:solidFill>
                  <a:srgbClr val="C00000"/>
                </a:solidFill>
              </a:rPr>
              <a:t>: </a:t>
            </a:r>
          </a:p>
          <a:p>
            <a:r>
              <a:rPr lang="es-ES_tradnl" sz="2400" b="1" dirty="0" smtClean="0"/>
              <a:t>Non </a:t>
            </a:r>
            <a:r>
              <a:rPr lang="es-ES_tradnl" sz="2400" b="1" dirty="0" err="1" smtClean="0"/>
              <a:t>specific</a:t>
            </a:r>
            <a:r>
              <a:rPr lang="es-ES_tradnl" sz="2400" b="1" dirty="0" smtClean="0"/>
              <a:t>: </a:t>
            </a:r>
            <a:r>
              <a:rPr lang="es-ES_tradnl" sz="2400" b="1" dirty="0" err="1" smtClean="0"/>
              <a:t>phagocytes</a:t>
            </a:r>
            <a:endParaRPr lang="es-ES_tradnl" sz="2400" b="1" dirty="0" smtClean="0"/>
          </a:p>
          <a:p>
            <a:r>
              <a:rPr lang="es-ES_tradnl" sz="2400" b="1" dirty="0" err="1" smtClean="0"/>
              <a:t>Specific</a:t>
            </a:r>
            <a:r>
              <a:rPr lang="es-ES_tradnl" sz="2400" b="1" dirty="0" smtClean="0"/>
              <a:t>: </a:t>
            </a:r>
            <a:r>
              <a:rPr lang="es-ES_tradnl" sz="2400" b="1" dirty="0" err="1" smtClean="0"/>
              <a:t>antibodies</a:t>
            </a:r>
            <a:r>
              <a:rPr lang="es-ES_tradnl" sz="2400" b="1" dirty="0" smtClean="0"/>
              <a:t> (</a:t>
            </a:r>
            <a:r>
              <a:rPr lang="es-ES_tradnl" sz="2400" b="1" dirty="0" err="1" smtClean="0"/>
              <a:t>lymphocytes</a:t>
            </a:r>
            <a:r>
              <a:rPr lang="es-ES_tradnl" sz="2400" b="1" dirty="0" smtClean="0"/>
              <a:t>)</a:t>
            </a:r>
            <a:endParaRPr lang="es-E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</a:t>
            </a:r>
            <a:r>
              <a:rPr lang="es-ES_tradnl" dirty="0" err="1" smtClean="0"/>
              <a:t>efences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</a:t>
            </a:r>
            <a:r>
              <a:rPr lang="es-ES_trad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r>
              <a:rPr lang="es-ES_tradnl" b="1" dirty="0" err="1" smtClean="0"/>
              <a:t>Skin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mucosae</a:t>
            </a:r>
            <a:r>
              <a:rPr lang="es-ES_tradnl" b="1" dirty="0" smtClean="0"/>
              <a:t>, saliva, </a:t>
            </a:r>
            <a:r>
              <a:rPr lang="es-ES_tradnl" b="1" dirty="0" err="1" smtClean="0"/>
              <a:t>juices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cilia</a:t>
            </a:r>
            <a:r>
              <a:rPr lang="es-ES_tradnl" b="1" dirty="0" smtClean="0"/>
              <a:t>, non-</a:t>
            </a:r>
            <a:r>
              <a:rPr lang="es-ES_tradnl" b="1" dirty="0" err="1" smtClean="0"/>
              <a:t>pathogenic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organisms</a:t>
            </a:r>
            <a:r>
              <a:rPr lang="es-ES_tradnl" b="1" dirty="0" smtClean="0"/>
              <a:t>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Internal</a:t>
            </a:r>
            <a:r>
              <a:rPr lang="es-ES_tradnl" dirty="0" smtClean="0"/>
              <a:t>: White </a:t>
            </a:r>
            <a:r>
              <a:rPr lang="es-ES_tradnl" dirty="0" err="1" smtClean="0"/>
              <a:t>blood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.</a:t>
            </a:r>
          </a:p>
          <a:p>
            <a:r>
              <a:rPr lang="es-ES_tradnl" b="1" dirty="0" smtClean="0"/>
              <a:t>Non-</a:t>
            </a:r>
            <a:r>
              <a:rPr lang="es-ES_tradnl" b="1" dirty="0" err="1" smtClean="0"/>
              <a:t>specific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defences</a:t>
            </a:r>
            <a:r>
              <a:rPr lang="es-ES_tradnl" b="1" dirty="0" smtClean="0"/>
              <a:t>:</a:t>
            </a:r>
          </a:p>
          <a:p>
            <a:r>
              <a:rPr lang="es-ES_tradnl" dirty="0" err="1" smtClean="0"/>
              <a:t>Protect</a:t>
            </a:r>
            <a:r>
              <a:rPr lang="es-ES_tradnl" dirty="0" smtClean="0"/>
              <a:t>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type</a:t>
            </a:r>
            <a:r>
              <a:rPr lang="es-ES_tradnl" dirty="0" smtClean="0"/>
              <a:t> of </a:t>
            </a:r>
            <a:r>
              <a:rPr lang="es-ES_tradnl" dirty="0" err="1" smtClean="0"/>
              <a:t>pathogenic</a:t>
            </a:r>
            <a:r>
              <a:rPr lang="es-ES_tradnl" dirty="0" smtClean="0"/>
              <a:t> </a:t>
            </a:r>
            <a:r>
              <a:rPr lang="es-ES_tradnl" dirty="0" err="1" smtClean="0"/>
              <a:t>microorganisms</a:t>
            </a:r>
            <a:r>
              <a:rPr lang="es-ES_tradnl" dirty="0" smtClean="0"/>
              <a:t>: </a:t>
            </a:r>
            <a:r>
              <a:rPr lang="es-ES_tradnl" b="1" dirty="0" err="1" smtClean="0"/>
              <a:t>Phagocytes</a:t>
            </a:r>
            <a:endParaRPr lang="es-ES_tradnl" b="1" dirty="0" smtClean="0"/>
          </a:p>
          <a:p>
            <a:r>
              <a:rPr lang="es-ES_tradnl" b="1" dirty="0" err="1" smtClean="0"/>
              <a:t>Specific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defences</a:t>
            </a:r>
            <a:r>
              <a:rPr lang="es-ES_tradnl" b="1" dirty="0" smtClean="0"/>
              <a:t>: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foreign</a:t>
            </a:r>
            <a:r>
              <a:rPr lang="es-ES_tradnl" dirty="0" smtClean="0"/>
              <a:t> </a:t>
            </a:r>
            <a:r>
              <a:rPr lang="es-ES_tradnl" dirty="0" err="1" smtClean="0"/>
              <a:t>molecules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b="1" dirty="0" err="1" smtClean="0"/>
              <a:t>antigens</a:t>
            </a:r>
            <a:r>
              <a:rPr lang="es-ES_tradnl" b="1" dirty="0" smtClean="0"/>
              <a:t>. </a:t>
            </a:r>
            <a:r>
              <a:rPr lang="es-ES_tradnl" b="1" dirty="0" err="1" smtClean="0"/>
              <a:t>Lymphocytes</a:t>
            </a:r>
            <a:r>
              <a:rPr lang="es-ES_tradnl" b="1" dirty="0" smtClean="0"/>
              <a:t> </a:t>
            </a:r>
            <a:r>
              <a:rPr lang="es-ES_tradnl" dirty="0" smtClean="0"/>
              <a:t>produce </a:t>
            </a:r>
            <a:r>
              <a:rPr lang="es-ES_tradnl" b="1" dirty="0" err="1" smtClean="0"/>
              <a:t>antibodies</a:t>
            </a:r>
            <a:r>
              <a:rPr lang="es-ES_tradnl" b="1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antigen</a:t>
            </a:r>
            <a:r>
              <a:rPr lang="es-ES_tradnl" dirty="0" smtClean="0"/>
              <a:t>. </a:t>
            </a:r>
          </a:p>
          <a:p>
            <a:endParaRPr lang="es-ES" dirty="0"/>
          </a:p>
        </p:txBody>
      </p:sp>
      <p:pic>
        <p:nvPicPr>
          <p:cNvPr id="5" name="3 Marcador de contenido" descr="defens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861048"/>
            <a:ext cx="1707257" cy="14416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Local responses: A </a:t>
            </a:r>
            <a:r>
              <a:rPr lang="es-ES" b="1" dirty="0" err="1" smtClean="0"/>
              <a:t>wound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Inflammatory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response: </a:t>
            </a:r>
            <a:r>
              <a:rPr lang="es-ES" dirty="0" err="1" smtClean="0"/>
              <a:t>Capillaries</a:t>
            </a:r>
            <a:r>
              <a:rPr lang="es-ES" dirty="0" smtClean="0"/>
              <a:t> dilate, </a:t>
            </a:r>
            <a:r>
              <a:rPr lang="es-ES" dirty="0" err="1" smtClean="0"/>
              <a:t>bloodstream</a:t>
            </a:r>
            <a:r>
              <a:rPr lang="es-ES" dirty="0" smtClean="0"/>
              <a:t> </a:t>
            </a:r>
            <a:r>
              <a:rPr lang="es-ES" dirty="0" err="1" smtClean="0"/>
              <a:t>increases</a:t>
            </a:r>
            <a:r>
              <a:rPr lang="es-ES" dirty="0" smtClean="0"/>
              <a:t>, </a:t>
            </a:r>
            <a:r>
              <a:rPr lang="es-ES" dirty="0" err="1" smtClean="0"/>
              <a:t>phagocytes</a:t>
            </a:r>
            <a:r>
              <a:rPr lang="es-ES" dirty="0" smtClean="0"/>
              <a:t> come. </a:t>
            </a:r>
            <a:r>
              <a:rPr lang="es-ES" dirty="0" err="1" smtClean="0"/>
              <a:t>Inflammation</a:t>
            </a:r>
            <a:r>
              <a:rPr lang="es-ES" dirty="0" smtClean="0"/>
              <a:t> and </a:t>
            </a:r>
            <a:r>
              <a:rPr lang="es-ES" dirty="0" err="1" smtClean="0">
                <a:solidFill>
                  <a:srgbClr val="FF0000"/>
                </a:solidFill>
              </a:rPr>
              <a:t>blushing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Local </a:t>
            </a:r>
            <a:r>
              <a:rPr lang="es-ES" dirty="0" err="1" smtClean="0">
                <a:solidFill>
                  <a:srgbClr val="FF0000"/>
                </a:solidFill>
              </a:rPr>
              <a:t>temperature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raises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phagocytes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move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Pus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composed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rests</a:t>
            </a:r>
            <a:r>
              <a:rPr lang="es-ES" dirty="0" smtClean="0"/>
              <a:t> of </a:t>
            </a:r>
            <a:r>
              <a:rPr lang="es-ES" dirty="0" err="1" smtClean="0"/>
              <a:t>white</a:t>
            </a:r>
            <a:r>
              <a:rPr lang="es-ES" dirty="0" smtClean="0"/>
              <a:t> 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r>
              <a:rPr lang="es-ES" dirty="0" smtClean="0"/>
              <a:t> and </a:t>
            </a:r>
            <a:r>
              <a:rPr lang="es-ES" dirty="0" err="1" smtClean="0"/>
              <a:t>germs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509120"/>
            <a:ext cx="265516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Fever</a:t>
            </a:r>
            <a:r>
              <a:rPr lang="es-ES_tradnl" dirty="0" smtClean="0">
                <a:solidFill>
                  <a:srgbClr val="FF0000"/>
                </a:solidFill>
              </a:rPr>
              <a:t> and </a:t>
            </a:r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</a:rPr>
              <a:t>inflammation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Both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in </a:t>
            </a:r>
            <a:r>
              <a:rPr lang="es-ES_tradnl" dirty="0" err="1" smtClean="0"/>
              <a:t>its</a:t>
            </a:r>
            <a:r>
              <a:rPr lang="es-ES_tradnl" dirty="0" smtClean="0"/>
              <a:t> </a:t>
            </a:r>
            <a:r>
              <a:rPr lang="es-ES_tradnl" dirty="0" err="1" smtClean="0"/>
              <a:t>fight</a:t>
            </a:r>
            <a:r>
              <a:rPr lang="es-ES_tradnl" dirty="0" smtClean="0"/>
              <a:t>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invading</a:t>
            </a:r>
            <a:r>
              <a:rPr lang="es-ES_tradnl" dirty="0" smtClean="0"/>
              <a:t> </a:t>
            </a:r>
            <a:r>
              <a:rPr lang="es-ES_tradnl" dirty="0" err="1" smtClean="0"/>
              <a:t>microorganisms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>
                <a:solidFill>
                  <a:srgbClr val="FF0000"/>
                </a:solidFill>
              </a:rPr>
              <a:t>Fever</a:t>
            </a:r>
            <a:r>
              <a:rPr lang="es-ES_tradnl" dirty="0" smtClean="0"/>
              <a:t> </a:t>
            </a:r>
            <a:r>
              <a:rPr lang="es-ES_tradnl" dirty="0" err="1" smtClean="0"/>
              <a:t>helps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white</a:t>
            </a:r>
            <a:r>
              <a:rPr lang="es-ES_tradnl" dirty="0" smtClean="0"/>
              <a:t> </a:t>
            </a:r>
            <a:r>
              <a:rPr lang="es-ES_tradnl" dirty="0" err="1" smtClean="0"/>
              <a:t>blood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</a:t>
            </a:r>
            <a:r>
              <a:rPr lang="es-ES_tradnl" dirty="0" err="1" smtClean="0"/>
              <a:t>act</a:t>
            </a:r>
            <a:r>
              <a:rPr lang="es-ES_tradnl" dirty="0" smtClean="0"/>
              <a:t> more </a:t>
            </a:r>
            <a:r>
              <a:rPr lang="es-ES_tradnl" dirty="0" err="1" smtClean="0"/>
              <a:t>effectively</a:t>
            </a:r>
            <a:r>
              <a:rPr lang="es-ES_tradnl" dirty="0" smtClean="0"/>
              <a:t> and </a:t>
            </a:r>
            <a:r>
              <a:rPr lang="es-ES_tradnl" dirty="0" err="1" smtClean="0"/>
              <a:t>makes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more </a:t>
            </a:r>
            <a:r>
              <a:rPr lang="es-ES_tradnl" dirty="0" err="1" smtClean="0"/>
              <a:t>difficult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pathogens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reproduce.</a:t>
            </a:r>
          </a:p>
          <a:p>
            <a:endParaRPr lang="es-ES_tradnl" dirty="0" smtClean="0"/>
          </a:p>
          <a:p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</a:rPr>
              <a:t>Inflammation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_tradnl" dirty="0" err="1" smtClean="0"/>
              <a:t>permits</a:t>
            </a:r>
            <a:r>
              <a:rPr lang="es-ES_tradnl" dirty="0" smtClean="0"/>
              <a:t> </a:t>
            </a:r>
            <a:r>
              <a:rPr lang="es-ES_tradnl" dirty="0" err="1" smtClean="0"/>
              <a:t>greater</a:t>
            </a:r>
            <a:r>
              <a:rPr lang="es-ES_tradnl" dirty="0" smtClean="0"/>
              <a:t> </a:t>
            </a:r>
            <a:r>
              <a:rPr lang="es-ES_tradnl" dirty="0" err="1" smtClean="0"/>
              <a:t>blood</a:t>
            </a:r>
            <a:r>
              <a:rPr lang="es-ES_tradnl" dirty="0" smtClean="0"/>
              <a:t> </a:t>
            </a:r>
            <a:r>
              <a:rPr lang="es-ES_tradnl" dirty="0" err="1" smtClean="0"/>
              <a:t>flow</a:t>
            </a:r>
            <a:r>
              <a:rPr lang="es-ES_tradnl" dirty="0" smtClean="0"/>
              <a:t>.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allows</a:t>
            </a:r>
            <a:r>
              <a:rPr lang="es-ES_tradnl" dirty="0" smtClean="0"/>
              <a:t> </a:t>
            </a:r>
            <a:r>
              <a:rPr lang="es-ES_tradnl" dirty="0" err="1" smtClean="0"/>
              <a:t>white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and </a:t>
            </a:r>
            <a:r>
              <a:rPr lang="es-ES_tradnl" dirty="0" err="1" smtClean="0"/>
              <a:t>antibodies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arrive</a:t>
            </a:r>
            <a:r>
              <a:rPr lang="es-ES_tradnl" dirty="0" smtClean="0"/>
              <a:t> at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site</a:t>
            </a:r>
            <a:r>
              <a:rPr lang="es-ES_tradnl" dirty="0" smtClean="0"/>
              <a:t> of </a:t>
            </a:r>
            <a:r>
              <a:rPr lang="es-ES_tradnl" dirty="0" err="1" smtClean="0"/>
              <a:t>infection</a:t>
            </a:r>
            <a:r>
              <a:rPr lang="es-ES_tradnl" dirty="0" smtClean="0"/>
              <a:t>.</a:t>
            </a:r>
            <a:endParaRPr lang="es-ES" dirty="0"/>
          </a:p>
        </p:txBody>
      </p:sp>
      <p:pic>
        <p:nvPicPr>
          <p:cNvPr id="5122" name="Picture 2" descr="C:\Users\Public\Pictures\Sample Pictures\teermome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4664"/>
            <a:ext cx="127635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General </a:t>
            </a:r>
            <a:r>
              <a:rPr lang="es-ES" b="1" dirty="0" err="1" smtClean="0"/>
              <a:t>responses:Immune</a:t>
            </a:r>
            <a:r>
              <a:rPr lang="es-ES" b="1" dirty="0" smtClean="0"/>
              <a:t> response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defence</a:t>
            </a:r>
            <a:r>
              <a:rPr lang="es-ES" dirty="0" smtClean="0"/>
              <a:t> line: </a:t>
            </a:r>
            <a:r>
              <a:rPr lang="es-ES" dirty="0" err="1" smtClean="0">
                <a:solidFill>
                  <a:srgbClr val="FF0000"/>
                </a:solidFill>
              </a:rPr>
              <a:t>Lymphocytes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dirty="0" err="1" smtClean="0"/>
              <a:t>Lymphocytes</a:t>
            </a:r>
            <a:r>
              <a:rPr lang="es-ES" dirty="0" smtClean="0"/>
              <a:t> produce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proteins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antibodies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dirty="0" err="1" smtClean="0">
                <a:solidFill>
                  <a:srgbClr val="FF0000"/>
                </a:solidFill>
              </a:rPr>
              <a:t>Antibodies</a:t>
            </a:r>
            <a:r>
              <a:rPr lang="es-ES_tradnl" dirty="0" smtClean="0">
                <a:solidFill>
                  <a:srgbClr val="FF0000"/>
                </a:solidFill>
              </a:rPr>
              <a:t> are </a:t>
            </a:r>
            <a:r>
              <a:rPr lang="es-ES_tradnl" dirty="0" err="1" smtClean="0">
                <a:solidFill>
                  <a:srgbClr val="FF0000"/>
                </a:solidFill>
              </a:rPr>
              <a:t>specific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against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antigens</a:t>
            </a:r>
            <a:r>
              <a:rPr lang="es-ES_tradnl" dirty="0" smtClean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Antigen-antibody</a:t>
            </a:r>
            <a:r>
              <a:rPr lang="es-ES_tradnl" dirty="0" smtClean="0"/>
              <a:t> </a:t>
            </a:r>
            <a:r>
              <a:rPr lang="es-ES_tradnl" dirty="0" err="1" smtClean="0"/>
              <a:t>reaction</a:t>
            </a:r>
            <a:endParaRPr lang="es-ES" dirty="0"/>
          </a:p>
        </p:txBody>
      </p:sp>
      <p:pic>
        <p:nvPicPr>
          <p:cNvPr id="5" name="4 Marcador de contenido" descr="antigen-antibody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496"/>
            <a:ext cx="4042792" cy="2692179"/>
          </a:xfrm>
        </p:spPr>
      </p:pic>
      <p:pic>
        <p:nvPicPr>
          <p:cNvPr id="6" name="5 Marcador de contenido" descr="ag-ab-phagocytes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339874"/>
            <a:ext cx="4038600" cy="359589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Infection</a:t>
            </a:r>
            <a:r>
              <a:rPr lang="es-ES_tradnl" dirty="0" smtClean="0"/>
              <a:t> deseases’ </a:t>
            </a:r>
            <a:r>
              <a:rPr lang="es-ES_tradnl" dirty="0" err="1" smtClean="0"/>
              <a:t>developing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1.- </a:t>
            </a:r>
            <a:r>
              <a:rPr lang="es-ES_tradnl" dirty="0" err="1" smtClean="0"/>
              <a:t>Incubation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endParaRPr lang="es-ES_tradnl" dirty="0" smtClean="0"/>
          </a:p>
          <a:p>
            <a:r>
              <a:rPr lang="es-ES_tradnl" dirty="0" smtClean="0"/>
              <a:t>2.- </a:t>
            </a:r>
            <a:r>
              <a:rPr lang="es-ES_tradnl" dirty="0" err="1" smtClean="0"/>
              <a:t>Illness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endParaRPr lang="es-ES_tradnl" dirty="0" smtClean="0"/>
          </a:p>
          <a:p>
            <a:r>
              <a:rPr lang="es-ES_tradnl" dirty="0" smtClean="0"/>
              <a:t>3.- </a:t>
            </a:r>
            <a:r>
              <a:rPr lang="es-ES_tradnl" dirty="0" err="1" smtClean="0"/>
              <a:t>Convalescence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endParaRPr lang="es-ES_tradnl" dirty="0" smtClean="0"/>
          </a:p>
          <a:p>
            <a:r>
              <a:rPr lang="es-ES_tradnl" dirty="0" smtClean="0"/>
              <a:t>4.- </a:t>
            </a:r>
            <a:r>
              <a:rPr lang="es-ES_tradnl" dirty="0" err="1" smtClean="0"/>
              <a:t>Recovery</a:t>
            </a:r>
            <a:endParaRPr lang="es-ES" dirty="0"/>
          </a:p>
        </p:txBody>
      </p:sp>
      <p:pic>
        <p:nvPicPr>
          <p:cNvPr id="4099" name="Picture 3" descr="C:\Users\Public\Pictures\Sample Pictures\mali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325447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Habits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prevent</a:t>
            </a:r>
            <a:r>
              <a:rPr lang="es-ES_tradnl" dirty="0" smtClean="0"/>
              <a:t> </a:t>
            </a:r>
            <a:r>
              <a:rPr lang="es-ES_tradnl" dirty="0" err="1" smtClean="0"/>
              <a:t>infectious</a:t>
            </a:r>
            <a:r>
              <a:rPr lang="es-ES_tradnl" dirty="0" smtClean="0"/>
              <a:t> deseases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Hygiene</a:t>
            </a:r>
            <a:r>
              <a:rPr lang="es-ES_tradnl" dirty="0" smtClean="0"/>
              <a:t>, </a:t>
            </a:r>
          </a:p>
          <a:p>
            <a:r>
              <a:rPr lang="es-ES_tradnl" dirty="0" err="1" smtClean="0"/>
              <a:t>antiseptics</a:t>
            </a:r>
            <a:r>
              <a:rPr lang="es-ES_tradnl" dirty="0" smtClean="0"/>
              <a:t>, </a:t>
            </a:r>
            <a:r>
              <a:rPr lang="es-ES_tradnl" dirty="0" err="1" smtClean="0"/>
              <a:t>desinfectants</a:t>
            </a:r>
            <a:r>
              <a:rPr lang="es-ES_tradnl" dirty="0" smtClean="0"/>
              <a:t>, </a:t>
            </a:r>
          </a:p>
          <a:p>
            <a:r>
              <a:rPr lang="es-ES_tradnl" dirty="0" err="1" smtClean="0"/>
              <a:t>keep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immune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</a:t>
            </a:r>
            <a:r>
              <a:rPr lang="es-ES_tradnl" dirty="0" err="1" smtClean="0"/>
              <a:t>healthy</a:t>
            </a:r>
            <a:r>
              <a:rPr lang="es-ES_tradnl" dirty="0" smtClean="0"/>
              <a:t>: </a:t>
            </a:r>
            <a:r>
              <a:rPr lang="es-ES_tradnl" dirty="0" err="1" smtClean="0"/>
              <a:t>sleep</a:t>
            </a:r>
            <a:r>
              <a:rPr lang="es-ES_tradnl" dirty="0" smtClean="0"/>
              <a:t>, </a:t>
            </a:r>
            <a:r>
              <a:rPr lang="es-ES_tradnl" dirty="0" err="1" smtClean="0"/>
              <a:t>diet</a:t>
            </a:r>
            <a:r>
              <a:rPr lang="es-ES_tradnl" dirty="0" smtClean="0"/>
              <a:t>, </a:t>
            </a:r>
            <a:r>
              <a:rPr lang="es-ES_tradnl" dirty="0" err="1" smtClean="0"/>
              <a:t>exercise</a:t>
            </a:r>
            <a:r>
              <a:rPr lang="es-ES_tradnl" dirty="0" smtClean="0"/>
              <a:t>, no </a:t>
            </a:r>
            <a:r>
              <a:rPr lang="es-ES_tradnl" dirty="0" err="1" smtClean="0"/>
              <a:t>drugs</a:t>
            </a:r>
            <a:r>
              <a:rPr lang="es-ES_tradnl" dirty="0" smtClean="0"/>
              <a:t>; </a:t>
            </a:r>
          </a:p>
          <a:p>
            <a:pPr>
              <a:buNone/>
            </a:pPr>
            <a:r>
              <a:rPr lang="es-ES_tradnl" dirty="0" smtClean="0"/>
              <a:t>  medicines </a:t>
            </a:r>
            <a:r>
              <a:rPr lang="es-ES_tradnl" dirty="0" err="1" smtClean="0"/>
              <a:t>just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prescription</a:t>
            </a:r>
            <a:r>
              <a:rPr lang="es-ES_tradnl" dirty="0" smtClean="0"/>
              <a:t>.</a:t>
            </a:r>
          </a:p>
          <a:p>
            <a:pPr>
              <a:buNone/>
            </a:pPr>
            <a:r>
              <a:rPr lang="es-ES_tradnl" dirty="0" err="1" smtClean="0">
                <a:solidFill>
                  <a:srgbClr val="002060"/>
                </a:solidFill>
              </a:rPr>
              <a:t>Vaccination</a:t>
            </a:r>
            <a:r>
              <a:rPr lang="es-ES_tradnl" dirty="0" smtClean="0"/>
              <a:t>: a </a:t>
            </a:r>
            <a:r>
              <a:rPr lang="es-ES_tradnl" dirty="0" err="1" smtClean="0"/>
              <a:t>dead</a:t>
            </a:r>
            <a:r>
              <a:rPr lang="es-ES_tradnl" dirty="0" smtClean="0"/>
              <a:t>, </a:t>
            </a:r>
            <a:r>
              <a:rPr lang="es-ES_tradnl" dirty="0" err="1" smtClean="0"/>
              <a:t>weakened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inactive </a:t>
            </a:r>
            <a:r>
              <a:rPr lang="es-ES_tradnl" dirty="0" err="1" smtClean="0"/>
              <a:t>pathogenic</a:t>
            </a:r>
            <a:r>
              <a:rPr lang="es-ES_tradnl" dirty="0" smtClean="0"/>
              <a:t> </a:t>
            </a:r>
            <a:r>
              <a:rPr lang="es-ES_tradnl" dirty="0" err="1" smtClean="0"/>
              <a:t>microbe</a:t>
            </a:r>
            <a:r>
              <a:rPr lang="es-ES_tradnl" dirty="0" smtClean="0"/>
              <a:t> </a:t>
            </a:r>
            <a:r>
              <a:rPr lang="es-ES_tradnl" dirty="0" err="1" smtClean="0"/>
              <a:t>being</a:t>
            </a:r>
            <a:r>
              <a:rPr lang="es-ES_tradnl" dirty="0" smtClean="0"/>
              <a:t> </a:t>
            </a:r>
            <a:r>
              <a:rPr lang="es-ES_tradnl" dirty="0" err="1" smtClean="0"/>
              <a:t>injected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of a </a:t>
            </a:r>
            <a:r>
              <a:rPr lang="es-ES_tradnl" dirty="0" err="1" smtClean="0"/>
              <a:t>healthy</a:t>
            </a:r>
            <a:r>
              <a:rPr lang="es-ES_tradnl" dirty="0" smtClean="0"/>
              <a:t> </a:t>
            </a:r>
            <a:r>
              <a:rPr lang="es-ES_tradnl" dirty="0" err="1" smtClean="0"/>
              <a:t>person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produce </a:t>
            </a:r>
            <a:r>
              <a:rPr lang="es-ES_tradnl" dirty="0" err="1" smtClean="0"/>
              <a:t>antibodies</a:t>
            </a:r>
            <a:r>
              <a:rPr lang="es-ES_tradnl" dirty="0" smtClean="0"/>
              <a:t> </a:t>
            </a:r>
            <a:r>
              <a:rPr lang="es-ES_tradnl" dirty="0" err="1" smtClean="0"/>
              <a:t>against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antigens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microbe</a:t>
            </a:r>
            <a:r>
              <a:rPr lang="es-ES_tradnl" dirty="0" smtClean="0"/>
              <a:t>.</a:t>
            </a:r>
            <a:endParaRPr lang="es-ES" dirty="0"/>
          </a:p>
        </p:txBody>
      </p:sp>
      <p:pic>
        <p:nvPicPr>
          <p:cNvPr id="6146" name="Picture 2" descr="C:\Users\Public\Pictures\Sample Pictures\vac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908720"/>
            <a:ext cx="1076325" cy="107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WHO: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world</a:t>
            </a:r>
            <a:r>
              <a:rPr lang="es-ES_tradnl" dirty="0" smtClean="0"/>
              <a:t> </a:t>
            </a:r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err="1" smtClean="0"/>
              <a:t>organization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Who</a:t>
            </a:r>
            <a:r>
              <a:rPr lang="es-ES_tradnl" dirty="0" smtClean="0"/>
              <a:t> defines </a:t>
            </a:r>
            <a:r>
              <a:rPr lang="es-ES_tradnl" dirty="0" err="1" smtClean="0">
                <a:solidFill>
                  <a:srgbClr val="002060"/>
                </a:solidFill>
              </a:rPr>
              <a:t>health</a:t>
            </a:r>
            <a:r>
              <a:rPr lang="es-ES_tradnl" dirty="0" smtClean="0"/>
              <a:t> as “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complete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physical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, mental  and social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well-being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just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mere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i="1" dirty="0" err="1" smtClean="0">
                <a:solidFill>
                  <a:schemeClr val="accent2">
                    <a:lumMod val="50000"/>
                  </a:schemeClr>
                </a:solidFill>
              </a:rPr>
              <a:t>abscence</a:t>
            </a:r>
            <a:r>
              <a:rPr lang="es-ES_tradnl" i="1" dirty="0" smtClean="0">
                <a:solidFill>
                  <a:schemeClr val="accent2">
                    <a:lumMod val="50000"/>
                  </a:schemeClr>
                </a:solidFill>
              </a:rPr>
              <a:t> of desease.”</a:t>
            </a:r>
            <a:endParaRPr lang="es-ES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Curing</a:t>
            </a:r>
            <a:r>
              <a:rPr lang="es-ES_tradnl" dirty="0" smtClean="0"/>
              <a:t> </a:t>
            </a:r>
            <a:r>
              <a:rPr lang="es-ES_tradnl" dirty="0" err="1" smtClean="0"/>
              <a:t>infectious</a:t>
            </a:r>
            <a:r>
              <a:rPr lang="es-ES_tradnl" dirty="0" smtClean="0"/>
              <a:t> deseases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solidFill>
                  <a:srgbClr val="002060"/>
                </a:solidFill>
              </a:rPr>
              <a:t>Serum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therapy</a:t>
            </a:r>
            <a:r>
              <a:rPr lang="es-ES_tradnl" dirty="0" smtClean="0"/>
              <a:t>: a </a:t>
            </a:r>
            <a:r>
              <a:rPr lang="es-ES_tradnl" dirty="0" err="1" smtClean="0"/>
              <a:t>liquid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contains</a:t>
            </a:r>
            <a:r>
              <a:rPr lang="es-ES_tradnl" dirty="0" smtClean="0"/>
              <a:t> </a:t>
            </a:r>
            <a:r>
              <a:rPr lang="es-ES_tradnl" dirty="0" err="1" smtClean="0"/>
              <a:t>antibodies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given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 </a:t>
            </a:r>
            <a:r>
              <a:rPr lang="es-ES_tradnl" dirty="0" err="1" smtClean="0"/>
              <a:t>infected</a:t>
            </a:r>
            <a:r>
              <a:rPr lang="es-ES_tradnl" dirty="0" smtClean="0"/>
              <a:t> </a:t>
            </a:r>
            <a:r>
              <a:rPr lang="es-ES_tradnl" dirty="0" err="1" smtClean="0"/>
              <a:t>person</a:t>
            </a:r>
            <a:r>
              <a:rPr lang="es-ES_tradnl" dirty="0" smtClean="0"/>
              <a:t> (</a:t>
            </a:r>
            <a:r>
              <a:rPr lang="es-ES_tradnl" dirty="0" err="1" smtClean="0"/>
              <a:t>serum</a:t>
            </a:r>
            <a:r>
              <a:rPr lang="es-ES_tradnl" dirty="0" smtClean="0"/>
              <a:t>). </a:t>
            </a:r>
            <a:r>
              <a:rPr lang="es-ES_tradnl" dirty="0" err="1" smtClean="0"/>
              <a:t>Antibodies</a:t>
            </a:r>
            <a:r>
              <a:rPr lang="es-ES_tradnl" dirty="0" smtClean="0"/>
              <a:t> are </a:t>
            </a:r>
            <a:r>
              <a:rPr lang="es-ES_tradnl" dirty="0" err="1" smtClean="0"/>
              <a:t>produced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person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animal.</a:t>
            </a:r>
          </a:p>
          <a:p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</a:rPr>
              <a:t>Drug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</a:rPr>
              <a:t>therapy</a:t>
            </a:r>
            <a:r>
              <a:rPr lang="es-ES_tradnl" dirty="0" smtClean="0"/>
              <a:t>: </a:t>
            </a:r>
            <a:r>
              <a:rPr lang="es-ES_tradnl" dirty="0" err="1" smtClean="0"/>
              <a:t>adminitering</a:t>
            </a:r>
            <a:r>
              <a:rPr lang="es-ES_tradnl" dirty="0" smtClean="0"/>
              <a:t> </a:t>
            </a:r>
            <a:r>
              <a:rPr lang="es-ES_tradnl" dirty="0" err="1" smtClean="0"/>
              <a:t>medication</a:t>
            </a:r>
            <a:r>
              <a:rPr lang="es-ES_tradnl" dirty="0" smtClean="0"/>
              <a:t>. </a:t>
            </a:r>
            <a:r>
              <a:rPr lang="es-ES_tradnl" dirty="0" err="1" smtClean="0"/>
              <a:t>Microbicides</a:t>
            </a:r>
            <a:r>
              <a:rPr lang="es-ES_tradnl" dirty="0" smtClean="0"/>
              <a:t> </a:t>
            </a:r>
            <a:r>
              <a:rPr lang="es-ES_tradnl" dirty="0" err="1" smtClean="0"/>
              <a:t>destroy</a:t>
            </a:r>
            <a:r>
              <a:rPr lang="es-ES_tradnl" dirty="0" smtClean="0"/>
              <a:t> </a:t>
            </a:r>
            <a:r>
              <a:rPr lang="es-ES_tradnl" dirty="0" err="1" smtClean="0"/>
              <a:t>microbes</a:t>
            </a:r>
            <a:r>
              <a:rPr lang="es-ES_tradnl" dirty="0" smtClean="0"/>
              <a:t>. </a:t>
            </a:r>
            <a:r>
              <a:rPr lang="es-ES_tradnl" dirty="0" err="1" smtClean="0"/>
              <a:t>Microbiostatic</a:t>
            </a:r>
            <a:r>
              <a:rPr lang="es-ES_tradnl" dirty="0" smtClean="0"/>
              <a:t> </a:t>
            </a:r>
            <a:r>
              <a:rPr lang="es-ES_tradnl" dirty="0" err="1" smtClean="0"/>
              <a:t>prevent</a:t>
            </a:r>
            <a:r>
              <a:rPr lang="es-ES_tradnl" dirty="0" smtClean="0"/>
              <a:t> </a:t>
            </a:r>
            <a:r>
              <a:rPr lang="es-ES_tradnl" dirty="0" err="1" smtClean="0"/>
              <a:t>microbes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reproducing</a:t>
            </a:r>
            <a:r>
              <a:rPr lang="es-ES_tradnl" dirty="0" smtClean="0"/>
              <a:t>. </a:t>
            </a:r>
            <a:r>
              <a:rPr lang="es-ES_tradnl" dirty="0" err="1" smtClean="0"/>
              <a:t>Antibiotics</a:t>
            </a:r>
            <a:r>
              <a:rPr lang="es-ES_tradnl" dirty="0" smtClean="0"/>
              <a:t> and </a:t>
            </a:r>
            <a:r>
              <a:rPr lang="es-ES_tradnl" dirty="0" err="1" smtClean="0"/>
              <a:t>sulphonamides</a:t>
            </a:r>
            <a:r>
              <a:rPr lang="es-ES_tradnl" dirty="0" smtClean="0"/>
              <a:t> are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. </a:t>
            </a:r>
          </a:p>
          <a:p>
            <a:endParaRPr lang="es-ES_tradnl" dirty="0" smtClean="0"/>
          </a:p>
          <a:p>
            <a:r>
              <a:rPr lang="es-ES_tradnl" b="1" dirty="0" smtClean="0">
                <a:solidFill>
                  <a:srgbClr val="002060"/>
                </a:solidFill>
              </a:rPr>
              <a:t>USE ANTIBIOTICS CAREFULLY!!!!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Public\Pictures\Sample Pictures\ANTIBIOTIC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97152"/>
            <a:ext cx="1656184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Non-</a:t>
            </a:r>
            <a:r>
              <a:rPr lang="es-ES_tradnl" dirty="0" err="1" smtClean="0"/>
              <a:t>infectious</a:t>
            </a:r>
            <a:r>
              <a:rPr lang="es-ES_tradnl" dirty="0" smtClean="0"/>
              <a:t> deseases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Deseases </a:t>
            </a:r>
            <a:r>
              <a:rPr lang="es-ES_tradnl" dirty="0" err="1" smtClean="0"/>
              <a:t>related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systems</a:t>
            </a:r>
            <a:r>
              <a:rPr lang="es-ES_tradnl" dirty="0" smtClean="0"/>
              <a:t>: cardiovascular</a:t>
            </a:r>
          </a:p>
          <a:p>
            <a:r>
              <a:rPr lang="es-ES_tradnl" dirty="0" err="1" smtClean="0"/>
              <a:t>Cancer</a:t>
            </a:r>
            <a:r>
              <a:rPr lang="es-ES_tradnl" dirty="0" smtClean="0"/>
              <a:t>: </a:t>
            </a:r>
            <a:r>
              <a:rPr lang="es-ES_tradnl" dirty="0" err="1" smtClean="0"/>
              <a:t>tumour</a:t>
            </a:r>
            <a:endParaRPr lang="es-ES_tradnl" dirty="0" smtClean="0"/>
          </a:p>
          <a:p>
            <a:r>
              <a:rPr lang="es-ES_tradnl" dirty="0" err="1" smtClean="0"/>
              <a:t>Related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malnutrition</a:t>
            </a:r>
            <a:r>
              <a:rPr lang="es-ES_tradnl" dirty="0" smtClean="0"/>
              <a:t>: </a:t>
            </a:r>
            <a:r>
              <a:rPr lang="es-ES_tradnl" dirty="0" err="1" smtClean="0"/>
              <a:t>scurvy</a:t>
            </a:r>
            <a:endParaRPr lang="es-ES_tradnl" dirty="0" smtClean="0"/>
          </a:p>
          <a:p>
            <a:r>
              <a:rPr lang="es-ES_tradnl" dirty="0" err="1" smtClean="0"/>
              <a:t>Traumatic</a:t>
            </a:r>
            <a:r>
              <a:rPr lang="es-ES_tradnl" dirty="0" smtClean="0"/>
              <a:t> injuries: </a:t>
            </a:r>
            <a:r>
              <a:rPr lang="es-ES_tradnl" dirty="0" err="1" smtClean="0"/>
              <a:t>accidents</a:t>
            </a:r>
            <a:endParaRPr lang="es-ES_tradnl" dirty="0" smtClean="0"/>
          </a:p>
          <a:p>
            <a:r>
              <a:rPr lang="es-ES_tradnl" dirty="0" err="1" smtClean="0"/>
              <a:t>Endocrine</a:t>
            </a:r>
            <a:r>
              <a:rPr lang="es-ES_tradnl" dirty="0" smtClean="0"/>
              <a:t> and </a:t>
            </a:r>
            <a:r>
              <a:rPr lang="es-ES_tradnl" dirty="0" err="1" smtClean="0"/>
              <a:t>metabollic</a:t>
            </a:r>
            <a:r>
              <a:rPr lang="es-ES_tradnl" dirty="0" smtClean="0"/>
              <a:t>: </a:t>
            </a:r>
            <a:r>
              <a:rPr lang="es-ES_tradnl" dirty="0" err="1" smtClean="0"/>
              <a:t>excessive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deficient</a:t>
            </a:r>
            <a:r>
              <a:rPr lang="es-ES_tradnl" dirty="0" smtClean="0"/>
              <a:t> </a:t>
            </a:r>
            <a:r>
              <a:rPr lang="es-ES_tradnl" dirty="0" err="1" smtClean="0"/>
              <a:t>secretion</a:t>
            </a:r>
            <a:r>
              <a:rPr lang="es-ES_tradnl" dirty="0" smtClean="0"/>
              <a:t> of a hormone: </a:t>
            </a:r>
            <a:r>
              <a:rPr lang="es-ES_tradnl" dirty="0" err="1" smtClean="0"/>
              <a:t>obesity</a:t>
            </a:r>
            <a:r>
              <a:rPr lang="es-ES_tradnl" dirty="0" smtClean="0"/>
              <a:t>, diabetes</a:t>
            </a:r>
          </a:p>
          <a:p>
            <a:r>
              <a:rPr lang="es-ES_tradnl" dirty="0" smtClean="0"/>
              <a:t>Mental and </a:t>
            </a:r>
            <a:r>
              <a:rPr lang="es-ES_tradnl" dirty="0" err="1" smtClean="0"/>
              <a:t>behavioural</a:t>
            </a:r>
            <a:r>
              <a:rPr lang="es-ES_tradnl" dirty="0" smtClean="0"/>
              <a:t> </a:t>
            </a:r>
            <a:r>
              <a:rPr lang="es-ES_tradnl" dirty="0" err="1" smtClean="0"/>
              <a:t>disorders</a:t>
            </a:r>
            <a:endParaRPr lang="es-ES" dirty="0" smtClean="0"/>
          </a:p>
          <a:p>
            <a:r>
              <a:rPr lang="es-ES_tradnl" dirty="0" err="1" smtClean="0"/>
              <a:t>Genetic</a:t>
            </a:r>
            <a:r>
              <a:rPr lang="es-ES_tradnl" dirty="0" smtClean="0"/>
              <a:t> deseases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Primary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doctor</a:t>
            </a:r>
          </a:p>
          <a:p>
            <a:r>
              <a:rPr lang="es-ES_tradnl" dirty="0" err="1" smtClean="0"/>
              <a:t>Medical</a:t>
            </a:r>
            <a:r>
              <a:rPr lang="es-ES_tradnl" dirty="0" smtClean="0"/>
              <a:t> </a:t>
            </a:r>
            <a:r>
              <a:rPr lang="es-ES_tradnl" dirty="0" err="1" smtClean="0"/>
              <a:t>specialist</a:t>
            </a:r>
            <a:endParaRPr lang="es-ES_tradnl" dirty="0" smtClean="0"/>
          </a:p>
          <a:p>
            <a:r>
              <a:rPr lang="es-ES_tradnl" dirty="0" err="1" smtClean="0"/>
              <a:t>Hospitalisation</a:t>
            </a:r>
            <a:endParaRPr lang="es-ES_tradnl" dirty="0" smtClean="0"/>
          </a:p>
          <a:p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</a:rPr>
              <a:t>Trasplants</a:t>
            </a:r>
            <a:r>
              <a:rPr lang="es-ES_tradnl" dirty="0" smtClean="0"/>
              <a:t>: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transfer of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organ</a:t>
            </a:r>
            <a:r>
              <a:rPr lang="es-ES_tradnl" dirty="0" smtClean="0"/>
              <a:t>, </a:t>
            </a:r>
            <a:r>
              <a:rPr lang="es-ES_tradnl" dirty="0" err="1" smtClean="0"/>
              <a:t>tissue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group</a:t>
            </a:r>
            <a:r>
              <a:rPr lang="es-ES_tradnl" dirty="0" smtClean="0"/>
              <a:t> of </a:t>
            </a:r>
            <a:r>
              <a:rPr lang="es-ES_tradnl" dirty="0" err="1" smtClean="0"/>
              <a:t>cells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individual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antother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replace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organ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no </a:t>
            </a:r>
            <a:r>
              <a:rPr lang="es-ES_tradnl" dirty="0" err="1" smtClean="0"/>
              <a:t>longer</a:t>
            </a:r>
            <a:r>
              <a:rPr lang="es-ES_tradnl" dirty="0" smtClean="0"/>
              <a:t> </a:t>
            </a:r>
            <a:r>
              <a:rPr lang="es-ES_tradnl" dirty="0" err="1" smtClean="0"/>
              <a:t>works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Organ</a:t>
            </a:r>
            <a:r>
              <a:rPr lang="es-ES_tradnl" dirty="0" smtClean="0"/>
              <a:t> and </a:t>
            </a:r>
            <a:r>
              <a:rPr lang="es-ES_tradnl" dirty="0" err="1" smtClean="0"/>
              <a:t>tissue</a:t>
            </a:r>
            <a:r>
              <a:rPr lang="es-ES_tradnl" dirty="0" smtClean="0"/>
              <a:t> </a:t>
            </a:r>
            <a:r>
              <a:rPr lang="es-ES_tradnl" dirty="0" err="1" smtClean="0"/>
              <a:t>transplants</a:t>
            </a:r>
            <a:r>
              <a:rPr lang="es-ES_tradnl" dirty="0" smtClean="0"/>
              <a:t>: </a:t>
            </a:r>
            <a:r>
              <a:rPr lang="es-ES_tradnl" dirty="0" err="1" smtClean="0"/>
              <a:t>transfusion</a:t>
            </a:r>
            <a:endParaRPr lang="es-ES_tradnl" dirty="0" smtClean="0"/>
          </a:p>
          <a:p>
            <a:r>
              <a:rPr lang="es-ES_tradnl" dirty="0" err="1" smtClean="0"/>
              <a:t>Cell</a:t>
            </a:r>
            <a:r>
              <a:rPr lang="es-ES_tradnl" dirty="0" smtClean="0"/>
              <a:t> </a:t>
            </a:r>
            <a:r>
              <a:rPr lang="es-ES_tradnl" dirty="0" err="1" smtClean="0"/>
              <a:t>transplants</a:t>
            </a:r>
            <a:r>
              <a:rPr lang="es-ES_tradnl" dirty="0" smtClean="0"/>
              <a:t>: </a:t>
            </a:r>
            <a:r>
              <a:rPr lang="es-ES_tradnl" dirty="0" err="1" smtClean="0"/>
              <a:t>stem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(</a:t>
            </a:r>
            <a:r>
              <a:rPr lang="es-ES_tradnl" dirty="0" err="1" smtClean="0"/>
              <a:t>embryonic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adult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)</a:t>
            </a:r>
          </a:p>
          <a:p>
            <a:r>
              <a:rPr lang="es-ES_tradnl" dirty="0" err="1" smtClean="0">
                <a:solidFill>
                  <a:srgbClr val="FF0000"/>
                </a:solidFill>
              </a:rPr>
              <a:t>Problems</a:t>
            </a:r>
            <a:r>
              <a:rPr lang="es-ES_tradnl" dirty="0" smtClean="0">
                <a:solidFill>
                  <a:srgbClr val="FF0000"/>
                </a:solidFill>
              </a:rPr>
              <a:t>: </a:t>
            </a:r>
            <a:r>
              <a:rPr lang="es-ES_tradnl" dirty="0" err="1" smtClean="0">
                <a:solidFill>
                  <a:srgbClr val="FF0000"/>
                </a:solidFill>
              </a:rPr>
              <a:t>Preserving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organ</a:t>
            </a:r>
            <a:r>
              <a:rPr lang="es-ES_tradnl" dirty="0" smtClean="0">
                <a:solidFill>
                  <a:srgbClr val="FF0000"/>
                </a:solidFill>
              </a:rPr>
              <a:t>, </a:t>
            </a:r>
            <a:r>
              <a:rPr lang="es-ES_tradnl" dirty="0" err="1" smtClean="0">
                <a:solidFill>
                  <a:srgbClr val="FF0000"/>
                </a:solidFill>
              </a:rPr>
              <a:t>surgical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complications</a:t>
            </a:r>
            <a:r>
              <a:rPr lang="es-ES_tradnl" dirty="0" smtClean="0">
                <a:solidFill>
                  <a:srgbClr val="FF0000"/>
                </a:solidFill>
              </a:rPr>
              <a:t> and </a:t>
            </a:r>
            <a:r>
              <a:rPr lang="es-ES_tradnl" dirty="0" err="1" smtClean="0">
                <a:solidFill>
                  <a:srgbClr val="FF0000"/>
                </a:solidFill>
              </a:rPr>
              <a:t>rejection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elena movil curso 2012-13 04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96877"/>
            <a:ext cx="4038600" cy="2681883"/>
          </a:xfrm>
        </p:spPr>
      </p:pic>
      <p:pic>
        <p:nvPicPr>
          <p:cNvPr id="10" name="9 Marcador de contenido" descr="dolor de cabez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39968" y="3104547"/>
            <a:ext cx="1655064" cy="20665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Factors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play</a:t>
            </a:r>
            <a:r>
              <a:rPr lang="es-ES_tradnl" dirty="0" smtClean="0"/>
              <a:t> a </a:t>
            </a:r>
            <a:r>
              <a:rPr lang="es-ES_tradnl" dirty="0" err="1" smtClean="0"/>
              <a:t>part</a:t>
            </a:r>
            <a:r>
              <a:rPr lang="es-ES_tradnl" dirty="0" smtClean="0"/>
              <a:t> in </a:t>
            </a:r>
            <a:r>
              <a:rPr lang="es-ES_tradnl" dirty="0" err="1" smtClean="0"/>
              <a:t>preventing</a:t>
            </a:r>
            <a:r>
              <a:rPr lang="es-ES_tradnl" dirty="0" smtClean="0"/>
              <a:t> deseases and </a:t>
            </a:r>
            <a:r>
              <a:rPr lang="es-ES_tradnl" dirty="0" err="1" smtClean="0"/>
              <a:t>maintaining</a:t>
            </a:r>
            <a:r>
              <a:rPr lang="es-ES_tradnl" dirty="0" smtClean="0"/>
              <a:t> </a:t>
            </a:r>
            <a:r>
              <a:rPr lang="es-ES_tradnl" dirty="0" err="1" smtClean="0"/>
              <a:t>health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healthy</a:t>
            </a:r>
            <a:r>
              <a:rPr lang="es-ES_tradnl" dirty="0" smtClean="0"/>
              <a:t> </a:t>
            </a:r>
            <a:r>
              <a:rPr lang="es-ES_tradnl" dirty="0" err="1" smtClean="0"/>
              <a:t>environment</a:t>
            </a:r>
            <a:endParaRPr lang="es-ES_tradnl" dirty="0" smtClean="0"/>
          </a:p>
          <a:p>
            <a:r>
              <a:rPr lang="es-ES_tradnl" dirty="0" err="1" smtClean="0"/>
              <a:t>Healthy</a:t>
            </a:r>
            <a:r>
              <a:rPr lang="es-ES_tradnl" dirty="0" smtClean="0"/>
              <a:t> </a:t>
            </a:r>
            <a:r>
              <a:rPr lang="es-ES_tradnl" dirty="0" err="1" smtClean="0"/>
              <a:t>habits</a:t>
            </a:r>
            <a:endParaRPr lang="es-ES_tradnl" dirty="0" smtClean="0"/>
          </a:p>
          <a:p>
            <a:r>
              <a:rPr lang="es-ES_tradnl" dirty="0" err="1" smtClean="0"/>
              <a:t>Genetic</a:t>
            </a:r>
            <a:r>
              <a:rPr lang="es-ES_tradnl" dirty="0" smtClean="0"/>
              <a:t> and personal </a:t>
            </a:r>
            <a:r>
              <a:rPr lang="es-ES_tradnl" dirty="0" err="1" smtClean="0"/>
              <a:t>characteristics</a:t>
            </a:r>
            <a:endParaRPr lang="es-ES_tradnl" dirty="0" smtClean="0"/>
          </a:p>
          <a:p>
            <a:r>
              <a:rPr lang="es-ES_tradnl" dirty="0" err="1" smtClean="0"/>
              <a:t>Efficient</a:t>
            </a:r>
            <a:r>
              <a:rPr lang="es-ES_tradnl" dirty="0" smtClean="0"/>
              <a:t> </a:t>
            </a:r>
            <a:r>
              <a:rPr lang="es-ES_tradnl" dirty="0" err="1" smtClean="0"/>
              <a:t>anb</a:t>
            </a:r>
            <a:r>
              <a:rPr lang="es-ES_tradnl" dirty="0" smtClean="0"/>
              <a:t> </a:t>
            </a:r>
            <a:r>
              <a:rPr lang="es-ES_tradnl" dirty="0" err="1" smtClean="0"/>
              <a:t>high-quality</a:t>
            </a:r>
            <a:r>
              <a:rPr lang="es-ES_tradnl" dirty="0" smtClean="0"/>
              <a:t> </a:t>
            </a:r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</a:t>
            </a:r>
            <a:r>
              <a:rPr lang="es-ES_tradnl" dirty="0" err="1" smtClean="0"/>
              <a:t>systems</a:t>
            </a:r>
            <a:r>
              <a:rPr lang="es-ES_tradnl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err="1" smtClean="0"/>
              <a:t>Symptoms</a:t>
            </a:r>
            <a:r>
              <a:rPr lang="es-ES_tradnl" dirty="0" smtClean="0"/>
              <a:t>: </a:t>
            </a:r>
            <a:r>
              <a:rPr lang="es-ES_tradnl" dirty="0" err="1" smtClean="0"/>
              <a:t>apparent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person</a:t>
            </a:r>
            <a:endParaRPr lang="es-ES_tradnl" dirty="0" smtClean="0"/>
          </a:p>
          <a:p>
            <a:r>
              <a:rPr lang="es-ES_tradnl" b="1" dirty="0" err="1" smtClean="0"/>
              <a:t>Signals</a:t>
            </a:r>
            <a:r>
              <a:rPr lang="es-ES_tradnl" b="1" dirty="0" smtClean="0"/>
              <a:t>:</a:t>
            </a:r>
            <a:r>
              <a:rPr lang="es-ES_tradnl" dirty="0" smtClean="0"/>
              <a:t> </a:t>
            </a:r>
            <a:r>
              <a:rPr lang="es-ES_tradnl" dirty="0" err="1" smtClean="0"/>
              <a:t>observed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others</a:t>
            </a:r>
            <a:endParaRPr lang="es-ES_tradnl" dirty="0" smtClean="0"/>
          </a:p>
          <a:p>
            <a:r>
              <a:rPr lang="es-ES_tradnl" b="1" dirty="0" err="1" smtClean="0"/>
              <a:t>Diagnose</a:t>
            </a:r>
            <a:r>
              <a:rPr lang="es-ES_tradnl" dirty="0" smtClean="0"/>
              <a:t>: </a:t>
            </a:r>
            <a:r>
              <a:rPr lang="es-ES_tradnl" dirty="0" err="1" smtClean="0"/>
              <a:t>to</a:t>
            </a:r>
            <a:r>
              <a:rPr lang="es-ES_tradnl" dirty="0" smtClean="0"/>
              <a:t> determine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disease</a:t>
            </a:r>
            <a:endParaRPr lang="es-ES_tradnl" dirty="0" smtClean="0"/>
          </a:p>
          <a:p>
            <a:r>
              <a:rPr lang="es-ES_tradnl" b="1" dirty="0" err="1" smtClean="0"/>
              <a:t>Treatment</a:t>
            </a:r>
            <a:r>
              <a:rPr lang="es-ES_tradnl" b="1" dirty="0" smtClean="0"/>
              <a:t>:</a:t>
            </a:r>
            <a:r>
              <a:rPr lang="es-ES_tradnl" dirty="0" smtClean="0"/>
              <a:t> </a:t>
            </a:r>
            <a:r>
              <a:rPr lang="es-ES_tradnl" dirty="0" err="1" smtClean="0"/>
              <a:t>medical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attention</a:t>
            </a:r>
            <a:r>
              <a:rPr lang="es-ES_tradnl" dirty="0" smtClean="0"/>
              <a:t> (</a:t>
            </a:r>
            <a:r>
              <a:rPr lang="es-ES_tradnl" dirty="0" err="1" smtClean="0"/>
              <a:t>curative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symptomatic</a:t>
            </a:r>
            <a:r>
              <a:rPr lang="es-ES_tradnl" dirty="0" smtClean="0"/>
              <a:t>)</a:t>
            </a:r>
          </a:p>
          <a:p>
            <a:r>
              <a:rPr lang="es-ES_tradnl" b="1" dirty="0" err="1" smtClean="0"/>
              <a:t>Convalescence</a:t>
            </a:r>
            <a:r>
              <a:rPr lang="es-ES_tradnl" dirty="0" smtClean="0"/>
              <a:t>: </a:t>
            </a:r>
            <a:r>
              <a:rPr lang="es-ES_tradnl" dirty="0" err="1" smtClean="0"/>
              <a:t>period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completely</a:t>
            </a:r>
            <a:r>
              <a:rPr lang="es-ES_tradnl" dirty="0" smtClean="0"/>
              <a:t> </a:t>
            </a:r>
            <a:r>
              <a:rPr lang="es-ES_tradnl" dirty="0" err="1" smtClean="0"/>
              <a:t>recover</a:t>
            </a:r>
            <a:r>
              <a:rPr lang="es-ES_tradnl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Types</a:t>
            </a:r>
            <a:r>
              <a:rPr lang="es-ES_tradnl" dirty="0" smtClean="0"/>
              <a:t> of deseases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9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24416"/>
                <a:gridCol w="1790383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criterion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type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definition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example</a:t>
                      </a:r>
                      <a:endParaRPr lang="es-ES" dirty="0"/>
                    </a:p>
                  </a:txBody>
                  <a:tcPr marL="100771" marR="100771"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s-ES_tradnl" dirty="0" err="1" smtClean="0"/>
                        <a:t>By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origin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infectious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Pathogenic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microorganisms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Rabies</a:t>
                      </a:r>
                    </a:p>
                    <a:p>
                      <a:r>
                        <a:rPr lang="es-ES_tradnl" dirty="0" err="1" smtClean="0"/>
                        <a:t>Measles</a:t>
                      </a:r>
                      <a:endParaRPr lang="es-ES_tradnl" dirty="0" smtClean="0"/>
                    </a:p>
                    <a:p>
                      <a:r>
                        <a:rPr lang="es-ES_tradnl" dirty="0" smtClean="0"/>
                        <a:t>STD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Non-</a:t>
                      </a:r>
                      <a:r>
                        <a:rPr lang="es-ES_tradnl" dirty="0" err="1" smtClean="0"/>
                        <a:t>infectious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Not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microorg</a:t>
                      </a:r>
                      <a:r>
                        <a:rPr lang="es-ES_tradnl" dirty="0" smtClean="0"/>
                        <a:t>.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Gout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s-ES_tradnl" dirty="0" err="1" smtClean="0"/>
                        <a:t>By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appearence</a:t>
                      </a:r>
                      <a:r>
                        <a:rPr lang="es-ES_tradnl" dirty="0" smtClean="0"/>
                        <a:t> and </a:t>
                      </a:r>
                      <a:r>
                        <a:rPr lang="es-ES_tradnl" dirty="0" err="1" smtClean="0"/>
                        <a:t>duration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acute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Manifests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quickly</a:t>
                      </a:r>
                      <a:endParaRPr lang="es-ES_tradnl" baseline="0" dirty="0" smtClean="0"/>
                    </a:p>
                    <a:p>
                      <a:r>
                        <a:rPr lang="es-ES_tradnl" dirty="0" err="1" smtClean="0"/>
                        <a:t>Lasts</a:t>
                      </a:r>
                      <a:r>
                        <a:rPr lang="es-ES_tradnl" baseline="0" dirty="0" smtClean="0"/>
                        <a:t> short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Flu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chronic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Manifests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slowly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Lasts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long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Arthritis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r>
                        <a:rPr lang="es-ES_tradnl" dirty="0" err="1" smtClean="0"/>
                        <a:t>By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incidence</a:t>
                      </a:r>
                      <a:r>
                        <a:rPr lang="es-ES_tradnl" dirty="0" smtClean="0"/>
                        <a:t> in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the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population</a:t>
                      </a:r>
                      <a:endParaRPr lang="es-E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sporadic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Very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few</a:t>
                      </a:r>
                      <a:r>
                        <a:rPr lang="es-ES_tradnl" baseline="0" dirty="0" smtClean="0"/>
                        <a:t> cases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Strokes</a:t>
                      </a:r>
                      <a:endParaRPr lang="es-ES" dirty="0"/>
                    </a:p>
                  </a:txBody>
                  <a:tcPr marL="100771" marR="100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4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endemic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Common</a:t>
                      </a:r>
                      <a:r>
                        <a:rPr lang="es-ES_tradnl" dirty="0" smtClean="0"/>
                        <a:t> and exclusive of a </a:t>
                      </a:r>
                      <a:r>
                        <a:rPr lang="es-ES_tradnl" dirty="0" err="1" smtClean="0"/>
                        <a:t>region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Malaria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epidemic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Lot of </a:t>
                      </a:r>
                      <a:r>
                        <a:rPr lang="es-ES_tradnl" dirty="0" err="1" smtClean="0"/>
                        <a:t>people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Flu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pandemic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Spreads </a:t>
                      </a:r>
                      <a:r>
                        <a:rPr lang="es-ES_tradnl" dirty="0" err="1" smtClean="0"/>
                        <a:t>all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over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the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world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AIDS</a:t>
                      </a:r>
                      <a:endParaRPr lang="es-ES" dirty="0"/>
                    </a:p>
                  </a:txBody>
                  <a:tcPr marL="100771" marR="100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Infectious</a:t>
            </a:r>
            <a:r>
              <a:rPr lang="es-ES_tradnl" b="1" dirty="0" smtClean="0"/>
              <a:t> deseases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Cause: </a:t>
            </a:r>
            <a:r>
              <a:rPr lang="es-ES_tradnl" dirty="0" err="1" smtClean="0"/>
              <a:t>pathogenic</a:t>
            </a:r>
            <a:r>
              <a:rPr lang="es-ES_tradnl" dirty="0" smtClean="0"/>
              <a:t> </a:t>
            </a:r>
            <a:r>
              <a:rPr lang="es-ES_tradnl" dirty="0" err="1" smtClean="0"/>
              <a:t>microorganisms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infect</a:t>
            </a:r>
            <a:r>
              <a:rPr lang="es-ES_tradnl" dirty="0" smtClean="0"/>
              <a:t> </a:t>
            </a:r>
            <a:r>
              <a:rPr lang="es-ES_tradnl" dirty="0" err="1" smtClean="0"/>
              <a:t>healthy</a:t>
            </a:r>
            <a:r>
              <a:rPr lang="es-ES_tradnl" dirty="0" smtClean="0"/>
              <a:t> </a:t>
            </a:r>
            <a:r>
              <a:rPr lang="es-ES_tradnl" dirty="0" err="1" smtClean="0"/>
              <a:t>people</a:t>
            </a:r>
            <a:r>
              <a:rPr lang="es-ES_tradnl" dirty="0" smtClean="0"/>
              <a:t> </a:t>
            </a:r>
            <a:r>
              <a:rPr lang="es-ES_tradnl" dirty="0" err="1" smtClean="0"/>
              <a:t>destroying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producing</a:t>
            </a:r>
            <a:r>
              <a:rPr lang="es-ES_tradnl" dirty="0" smtClean="0"/>
              <a:t> </a:t>
            </a:r>
            <a:r>
              <a:rPr lang="es-ES_tradnl" dirty="0" err="1" smtClean="0"/>
              <a:t>toxines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 </a:t>
            </a:r>
            <a:r>
              <a:rPr lang="es-ES_tradnl" dirty="0" err="1" smtClean="0"/>
              <a:t>destroying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 </a:t>
            </a:r>
            <a:r>
              <a:rPr lang="es-ES_tradnl" dirty="0" err="1" smtClean="0"/>
              <a:t>directly</a:t>
            </a:r>
            <a:r>
              <a:rPr lang="es-ES_tradnl" dirty="0" smtClean="0"/>
              <a:t>. (</a:t>
            </a:r>
            <a:r>
              <a:rPr lang="es-ES_tradnl" dirty="0" err="1" smtClean="0"/>
              <a:t>Virulence</a:t>
            </a:r>
            <a:r>
              <a:rPr lang="es-ES_tradnl" dirty="0" smtClean="0"/>
              <a:t>)</a:t>
            </a:r>
          </a:p>
          <a:p>
            <a:r>
              <a:rPr lang="es-ES_tradnl" b="1" dirty="0" smtClean="0"/>
              <a:t>BACTERIA</a:t>
            </a:r>
            <a:r>
              <a:rPr lang="es-ES_tradnl" dirty="0" smtClean="0"/>
              <a:t>: single-</a:t>
            </a:r>
            <a:r>
              <a:rPr lang="es-ES_tradnl" dirty="0" err="1" smtClean="0"/>
              <a:t>celled</a:t>
            </a:r>
            <a:r>
              <a:rPr lang="es-ES_tradnl" dirty="0" smtClean="0"/>
              <a:t> </a:t>
            </a:r>
            <a:r>
              <a:rPr lang="es-ES_tradnl" dirty="0" err="1" smtClean="0"/>
              <a:t>prokaryotes</a:t>
            </a:r>
            <a:r>
              <a:rPr lang="es-ES_tradnl" dirty="0" smtClean="0"/>
              <a:t>. </a:t>
            </a:r>
            <a:r>
              <a:rPr lang="es-ES_tradnl" dirty="0" err="1" smtClean="0"/>
              <a:t>Toxines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(</a:t>
            </a:r>
            <a:r>
              <a:rPr lang="es-ES_tradnl" dirty="0" err="1" smtClean="0"/>
              <a:t>Diphteria</a:t>
            </a:r>
            <a:r>
              <a:rPr lang="es-ES_tradnl" dirty="0" smtClean="0"/>
              <a:t>)</a:t>
            </a:r>
          </a:p>
          <a:p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</a:rPr>
              <a:t>FUNGI</a:t>
            </a:r>
            <a:r>
              <a:rPr lang="es-ES_tradnl" dirty="0" smtClean="0"/>
              <a:t>: </a:t>
            </a:r>
            <a:r>
              <a:rPr lang="es-ES_tradnl" dirty="0" err="1" smtClean="0"/>
              <a:t>heterotrophic</a:t>
            </a:r>
            <a:r>
              <a:rPr lang="es-ES_tradnl" dirty="0" smtClean="0"/>
              <a:t> </a:t>
            </a:r>
            <a:r>
              <a:rPr lang="es-ES_tradnl" dirty="0" err="1" smtClean="0"/>
              <a:t>eukaryotic</a:t>
            </a:r>
            <a:r>
              <a:rPr lang="es-ES_tradnl" dirty="0" smtClean="0"/>
              <a:t>. (</a:t>
            </a:r>
            <a:r>
              <a:rPr lang="es-ES_tradnl" dirty="0" err="1" smtClean="0"/>
              <a:t>Athlete’s</a:t>
            </a:r>
            <a:r>
              <a:rPr lang="es-ES_tradnl" dirty="0" smtClean="0"/>
              <a:t> </a:t>
            </a:r>
            <a:r>
              <a:rPr lang="es-ES_tradnl" dirty="0" err="1" smtClean="0"/>
              <a:t>foot</a:t>
            </a:r>
            <a:r>
              <a:rPr lang="es-ES_tradnl" dirty="0" smtClean="0"/>
              <a:t>)</a:t>
            </a:r>
          </a:p>
          <a:p>
            <a:r>
              <a:rPr lang="es-ES_tradnl" dirty="0" smtClean="0">
                <a:solidFill>
                  <a:schemeClr val="accent5">
                    <a:lumMod val="50000"/>
                  </a:schemeClr>
                </a:solidFill>
              </a:rPr>
              <a:t>PROTOZOA</a:t>
            </a:r>
            <a:r>
              <a:rPr lang="es-ES_tradnl" dirty="0" smtClean="0"/>
              <a:t>: single-</a:t>
            </a:r>
            <a:r>
              <a:rPr lang="es-ES_tradnl" dirty="0" err="1" smtClean="0"/>
              <a:t>celled</a:t>
            </a:r>
            <a:r>
              <a:rPr lang="es-ES_tradnl" dirty="0" smtClean="0"/>
              <a:t> </a:t>
            </a:r>
            <a:r>
              <a:rPr lang="es-ES_tradnl" dirty="0" err="1" smtClean="0"/>
              <a:t>eukaryotes</a:t>
            </a:r>
            <a:r>
              <a:rPr lang="es-ES_tradnl" dirty="0" smtClean="0"/>
              <a:t> (sleeping </a:t>
            </a:r>
            <a:r>
              <a:rPr lang="es-ES_tradnl" dirty="0" err="1" smtClean="0"/>
              <a:t>sickness</a:t>
            </a:r>
            <a:r>
              <a:rPr lang="es-ES_tradnl" dirty="0" smtClean="0"/>
              <a:t>)</a:t>
            </a:r>
          </a:p>
          <a:p>
            <a:r>
              <a:rPr lang="es-ES_tradnl" dirty="0" smtClean="0">
                <a:solidFill>
                  <a:srgbClr val="00B050"/>
                </a:solidFill>
              </a:rPr>
              <a:t>VIRUSES</a:t>
            </a:r>
            <a:r>
              <a:rPr lang="es-ES_tradnl" dirty="0" smtClean="0"/>
              <a:t>: non-</a:t>
            </a:r>
            <a:r>
              <a:rPr lang="es-ES_tradnl" dirty="0" err="1" smtClean="0"/>
              <a:t>cellular</a:t>
            </a:r>
            <a:r>
              <a:rPr lang="es-ES_tradnl" dirty="0" smtClean="0"/>
              <a:t>. Parasites of </a:t>
            </a:r>
            <a:r>
              <a:rPr lang="es-ES_tradnl" dirty="0" err="1" smtClean="0"/>
              <a:t>cells</a:t>
            </a:r>
            <a:r>
              <a:rPr lang="es-ES_tradnl" dirty="0" smtClean="0"/>
              <a:t>. (Polio)</a:t>
            </a:r>
          </a:p>
          <a:p>
            <a:endParaRPr lang="es-ES" dirty="0"/>
          </a:p>
        </p:txBody>
      </p:sp>
      <p:pic>
        <p:nvPicPr>
          <p:cNvPr id="1026" name="Picture 2" descr="C:\Users\Public\Pictures\Sample Pictures\Average_prokaryote_cell-_en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2857500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err="1" smtClean="0"/>
              <a:t>Sexually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transmitted</a:t>
            </a:r>
            <a:r>
              <a:rPr lang="es-ES_tradnl" b="1" dirty="0" smtClean="0"/>
              <a:t> deseases</a:t>
            </a:r>
            <a:endParaRPr lang="es-ES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292895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Type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Organism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Name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Engllish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Spanish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Bacterial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Haemophilus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ducreyi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Chancroid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Chancro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Chlamydia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trachomates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Clamydia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Clamidia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Neisseria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gonorroheae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clap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gonorrea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Klebsiella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granulomatis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Granuloma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inguinalis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granuloma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Treponema </a:t>
                      </a:r>
                      <a:r>
                        <a:rPr lang="es-ES" dirty="0" err="1" smtClean="0"/>
                        <a:t>pallidum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Syphilis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sífilis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Fungal</a:t>
                      </a:r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Candida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albicans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Candidiasis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Candidiasis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Protozoal</a:t>
                      </a:r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Trichomonas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vaginalis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Trichomoniasis</a:t>
                      </a:r>
                      <a:r>
                        <a:rPr lang="es-ES" dirty="0" smtClean="0"/>
                        <a:t>/</a:t>
                      </a:r>
                    </a:p>
                    <a:p>
                      <a:r>
                        <a:rPr lang="es-ES" dirty="0" err="1" smtClean="0"/>
                        <a:t>trich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Tricomoniasis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err="1" smtClean="0"/>
              <a:t>Sexually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transmitted</a:t>
            </a:r>
            <a:r>
              <a:rPr lang="es-ES_tradnl" b="1" dirty="0" smtClean="0"/>
              <a:t> deseases</a:t>
            </a:r>
            <a:endParaRPr lang="es-ES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292895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Type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Organism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Name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Engllish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Spanish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Virial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Hepatitis B virus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Virial</a:t>
                      </a:r>
                      <a:r>
                        <a:rPr lang="es-ES" baseline="0" dirty="0" smtClean="0"/>
                        <a:t> hepatitis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Hepatitis B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Herpes simplex</a:t>
                      </a:r>
                      <a:r>
                        <a:rPr lang="es-ES" baseline="0" dirty="0" smtClean="0"/>
                        <a:t> virus 1,2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Herpes simplex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Herpes genital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Human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Inmunodeficeincy</a:t>
                      </a:r>
                      <a:r>
                        <a:rPr lang="es-ES" baseline="0" dirty="0" smtClean="0"/>
                        <a:t> virus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HIV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SIDA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Human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Papillomavirus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HPV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Papiloma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Parasites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Pthirius</a:t>
                      </a:r>
                      <a:r>
                        <a:rPr lang="es-ES" dirty="0" smtClean="0"/>
                        <a:t> pubis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Crab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louse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pubic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lice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Ladilla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Sarcoptes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scabies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Scabies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sarna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802</Words>
  <Application>Microsoft Office PowerPoint</Application>
  <PresentationFormat>Presentación en pantalla (4:3)</PresentationFormat>
  <Paragraphs>191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Flujo</vt:lpstr>
      <vt:lpstr>Health and disease</vt:lpstr>
      <vt:lpstr>WHO: the world health organization</vt:lpstr>
      <vt:lpstr>Diapositiva 3</vt:lpstr>
      <vt:lpstr> Factors that play a part in preventing deseases and maintaining health</vt:lpstr>
      <vt:lpstr>Diapositiva 5</vt:lpstr>
      <vt:lpstr>Types of deseases</vt:lpstr>
      <vt:lpstr>Infectious deseases</vt:lpstr>
      <vt:lpstr>Sexually transmitted deseases</vt:lpstr>
      <vt:lpstr>Sexually transmitted deseases</vt:lpstr>
      <vt:lpstr>Prevention of STD</vt:lpstr>
      <vt:lpstr>Transmission of infections</vt:lpstr>
      <vt:lpstr>Body’s defences </vt:lpstr>
      <vt:lpstr>Defences</vt:lpstr>
      <vt:lpstr>Local responses: A wound</vt:lpstr>
      <vt:lpstr>Fever and inflammation</vt:lpstr>
      <vt:lpstr>General responses:Immune response</vt:lpstr>
      <vt:lpstr>Antigen-antibody reaction</vt:lpstr>
      <vt:lpstr>Infection deseases’ developing</vt:lpstr>
      <vt:lpstr>Habits to prevent infectious deseases</vt:lpstr>
      <vt:lpstr>Curing infectious deseases</vt:lpstr>
      <vt:lpstr>Non-infectious deseases</vt:lpstr>
      <vt:lpstr>Health care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disease</dc:title>
  <dc:creator>science</dc:creator>
  <cp:lastModifiedBy>science</cp:lastModifiedBy>
  <cp:revision>18</cp:revision>
  <dcterms:created xsi:type="dcterms:W3CDTF">2013-05-01T17:28:13Z</dcterms:created>
  <dcterms:modified xsi:type="dcterms:W3CDTF">2013-05-07T16:33:26Z</dcterms:modified>
</cp:coreProperties>
</file>