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70" r:id="rId4"/>
    <p:sldId id="283" r:id="rId5"/>
    <p:sldId id="285" r:id="rId6"/>
    <p:sldId id="287" r:id="rId7"/>
    <p:sldId id="272" r:id="rId8"/>
    <p:sldId id="286" r:id="rId9"/>
    <p:sldId id="271" r:id="rId10"/>
    <p:sldId id="275" r:id="rId11"/>
    <p:sldId id="269" r:id="rId12"/>
    <p:sldId id="261" r:id="rId13"/>
    <p:sldId id="268" r:id="rId14"/>
    <p:sldId id="277" r:id="rId15"/>
    <p:sldId id="281" r:id="rId16"/>
    <p:sldId id="284" r:id="rId17"/>
    <p:sldId id="276" r:id="rId18"/>
    <p:sldId id="265" r:id="rId19"/>
    <p:sldId id="274" r:id="rId20"/>
    <p:sldId id="282" r:id="rId21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908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3381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671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756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5405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2622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2263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3526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009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749517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106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6881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EEBDF-2D65-48B9-814B-B0A6FDE66295}" type="datetimeFigureOut">
              <a:rPr lang="es-ES" smtClean="0"/>
              <a:t>05/04/2019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C0763-87D0-48CF-BAB0-7799A955FFB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2514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07286" y="968189"/>
            <a:ext cx="591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accent1">
                    <a:lumMod val="50000"/>
                  </a:schemeClr>
                </a:solidFill>
              </a:rPr>
              <a:t>NUTRITION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88660" y="2753958"/>
            <a:ext cx="275395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Digestive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Respiratory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Circulatory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 err="1"/>
              <a:t>Lymphatic</a:t>
            </a:r>
            <a:r>
              <a:rPr lang="es-ES" dirty="0"/>
              <a:t> </a:t>
            </a:r>
            <a:r>
              <a:rPr lang="es-ES" dirty="0" err="1"/>
              <a:t>System</a:t>
            </a:r>
            <a:endParaRPr lang="es-ES" dirty="0"/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s-ES" dirty="0"/>
              <a:t>Aparato excretor</a:t>
            </a:r>
          </a:p>
        </p:txBody>
      </p:sp>
    </p:spTree>
    <p:extLst>
      <p:ext uri="{BB962C8B-B14F-4D97-AF65-F5344CB8AC3E}">
        <p14:creationId xmlns:p14="http://schemas.microsoft.com/office/powerpoint/2010/main" val="1411639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7A5BE43-8301-47E3-A54D-3A1DEEF1A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59" y="1936622"/>
            <a:ext cx="8102501" cy="337604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907727" y="585697"/>
            <a:ext cx="516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CHEMICAL DIGESTION</a:t>
            </a:r>
          </a:p>
        </p:txBody>
      </p:sp>
    </p:spTree>
    <p:extLst>
      <p:ext uri="{BB962C8B-B14F-4D97-AF65-F5344CB8AC3E}">
        <p14:creationId xmlns:p14="http://schemas.microsoft.com/office/powerpoint/2010/main" val="1224386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635" t="947" r="3937" b="52094"/>
          <a:stretch/>
        </p:blipFill>
        <p:spPr>
          <a:xfrm>
            <a:off x="432533" y="3445844"/>
            <a:ext cx="8394435" cy="2839453"/>
          </a:xfrm>
          <a:prstGeom prst="rect">
            <a:avLst/>
          </a:prstGeom>
        </p:spPr>
      </p:pic>
      <p:sp>
        <p:nvSpPr>
          <p:cNvPr id="5" name="3 CuadroTexto"/>
          <p:cNvSpPr txBox="1"/>
          <p:nvPr/>
        </p:nvSpPr>
        <p:spPr>
          <a:xfrm>
            <a:off x="5071655" y="1784222"/>
            <a:ext cx="333120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err="1"/>
              <a:t>Mechanic</a:t>
            </a:r>
            <a:r>
              <a:rPr lang="es-ES" b="1" dirty="0"/>
              <a:t> </a:t>
            </a:r>
            <a:r>
              <a:rPr lang="es-ES" b="1" dirty="0" err="1"/>
              <a:t>digestion</a:t>
            </a:r>
            <a:r>
              <a:rPr lang="es-ES" dirty="0"/>
              <a:t>: </a:t>
            </a:r>
            <a:r>
              <a:rPr lang="en-US" dirty="0"/>
              <a:t>teeth and molars crush the food.</a:t>
            </a:r>
            <a:endParaRPr lang="es-ES" dirty="0"/>
          </a:p>
        </p:txBody>
      </p:sp>
      <p:sp>
        <p:nvSpPr>
          <p:cNvPr id="2" name="Rectángulo 1"/>
          <p:cNvSpPr/>
          <p:nvPr/>
        </p:nvSpPr>
        <p:spPr>
          <a:xfrm>
            <a:off x="827773" y="1784222"/>
            <a:ext cx="35613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s-ES" b="1" dirty="0" err="1"/>
              <a:t>Chemical</a:t>
            </a:r>
            <a:r>
              <a:rPr lang="es-ES" b="1" dirty="0"/>
              <a:t> </a:t>
            </a:r>
            <a:r>
              <a:rPr lang="es-ES" b="1" dirty="0" err="1"/>
              <a:t>digestion</a:t>
            </a:r>
            <a:r>
              <a:rPr lang="es-ES" dirty="0"/>
              <a:t>: Saliva </a:t>
            </a:r>
            <a:r>
              <a:rPr lang="es-ES" dirty="0" err="1"/>
              <a:t>breaks</a:t>
            </a:r>
            <a:r>
              <a:rPr lang="es-ES" dirty="0"/>
              <a:t> </a:t>
            </a:r>
            <a:r>
              <a:rPr lang="es-ES" dirty="0" err="1"/>
              <a:t>down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poisaccharids</a:t>
            </a:r>
            <a:r>
              <a:rPr lang="es-ES" dirty="0"/>
              <a:t> </a:t>
            </a:r>
            <a:r>
              <a:rPr lang="es-ES" dirty="0" err="1"/>
              <a:t>into</a:t>
            </a:r>
            <a:r>
              <a:rPr lang="es-ES" dirty="0"/>
              <a:t> more simple </a:t>
            </a:r>
            <a:r>
              <a:rPr lang="es-ES" dirty="0" err="1"/>
              <a:t>molecules</a:t>
            </a:r>
            <a:r>
              <a:rPr lang="es-ES" dirty="0"/>
              <a:t>.</a:t>
            </a:r>
          </a:p>
        </p:txBody>
      </p:sp>
      <p:sp>
        <p:nvSpPr>
          <p:cNvPr id="6" name="44 Rectángulo redondeado"/>
          <p:cNvSpPr/>
          <p:nvPr/>
        </p:nvSpPr>
        <p:spPr>
          <a:xfrm>
            <a:off x="1660581" y="500140"/>
            <a:ext cx="5938337" cy="722267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b="1" dirty="0">
                <a:solidFill>
                  <a:srgbClr val="0070C0"/>
                </a:solidFill>
              </a:rPr>
              <a:t>1st </a:t>
            </a:r>
            <a:r>
              <a:rPr lang="es-ES" sz="3200" b="1" dirty="0" err="1">
                <a:solidFill>
                  <a:srgbClr val="0070C0"/>
                </a:solidFill>
              </a:rPr>
              <a:t>Stage</a:t>
            </a:r>
            <a:r>
              <a:rPr lang="es-ES" sz="3200" b="1" dirty="0">
                <a:solidFill>
                  <a:srgbClr val="0070C0"/>
                </a:solidFill>
              </a:rPr>
              <a:t>: </a:t>
            </a:r>
            <a:r>
              <a:rPr lang="es-ES" sz="3200" b="1" dirty="0" err="1">
                <a:solidFill>
                  <a:srgbClr val="0070C0"/>
                </a:solidFill>
              </a:rPr>
              <a:t>The</a:t>
            </a:r>
            <a:r>
              <a:rPr lang="es-ES" sz="3200" b="1" dirty="0">
                <a:solidFill>
                  <a:srgbClr val="0070C0"/>
                </a:solidFill>
              </a:rPr>
              <a:t> </a:t>
            </a:r>
            <a:r>
              <a:rPr lang="es-ES" sz="3200" b="1" dirty="0" err="1">
                <a:solidFill>
                  <a:srgbClr val="0070C0"/>
                </a:solidFill>
              </a:rPr>
              <a:t>Mouth</a:t>
            </a:r>
            <a:endParaRPr lang="es-ES" sz="32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238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Rectángulo redondeado"/>
          <p:cNvSpPr/>
          <p:nvPr/>
        </p:nvSpPr>
        <p:spPr>
          <a:xfrm>
            <a:off x="1944304" y="536966"/>
            <a:ext cx="506288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>
                <a:solidFill>
                  <a:schemeClr val="tx1"/>
                </a:solidFill>
                <a:latin typeface="Arial Rounded MT Bold" pitchFamily="34" charset="0"/>
              </a:rPr>
              <a:t>Mechanical</a:t>
            </a:r>
            <a:r>
              <a:rPr lang="es-ES" sz="2400" dirty="0">
                <a:solidFill>
                  <a:schemeClr val="tx1"/>
                </a:solidFill>
                <a:latin typeface="Arial Rounded MT Bold" pitchFamily="34" charset="0"/>
              </a:rPr>
              <a:t> </a:t>
            </a:r>
            <a:r>
              <a:rPr lang="es-ES" sz="2400" dirty="0" err="1">
                <a:solidFill>
                  <a:schemeClr val="tx1"/>
                </a:solidFill>
                <a:latin typeface="Arial Rounded MT Bold" pitchFamily="34" charset="0"/>
              </a:rPr>
              <a:t>Digestion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7"/>
          <a:stretch/>
        </p:blipFill>
        <p:spPr>
          <a:xfrm>
            <a:off x="973774" y="3041583"/>
            <a:ext cx="7115175" cy="2868377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973774" y="2395251"/>
            <a:ext cx="168279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INCISORS</a:t>
            </a:r>
          </a:p>
          <a:p>
            <a:pPr algn="ctr"/>
            <a:r>
              <a:rPr lang="en-GB" dirty="0"/>
              <a:t>(Cut)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654456" y="2395251"/>
            <a:ext cx="182129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CANINES</a:t>
            </a:r>
          </a:p>
          <a:p>
            <a:pPr algn="ctr"/>
            <a:r>
              <a:rPr lang="en-GB" dirty="0"/>
              <a:t>(Tear)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4475748" y="2395251"/>
            <a:ext cx="17999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PREMOLARS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6275672" y="2349084"/>
            <a:ext cx="1813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MOLAR</a:t>
            </a:r>
          </a:p>
        </p:txBody>
      </p:sp>
      <p:sp>
        <p:nvSpPr>
          <p:cNvPr id="8" name="Rectángulo 7"/>
          <p:cNvSpPr/>
          <p:nvPr/>
        </p:nvSpPr>
        <p:spPr>
          <a:xfrm>
            <a:off x="4475748" y="2395251"/>
            <a:ext cx="3613201" cy="64633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/>
          <p:cNvSpPr txBox="1"/>
          <p:nvPr/>
        </p:nvSpPr>
        <p:spPr>
          <a:xfrm>
            <a:off x="5188017" y="2626084"/>
            <a:ext cx="2410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(Crush and Crumble)</a:t>
            </a:r>
          </a:p>
        </p:txBody>
      </p:sp>
    </p:spTree>
    <p:extLst>
      <p:ext uri="{BB962C8B-B14F-4D97-AF65-F5344CB8AC3E}">
        <p14:creationId xmlns:p14="http://schemas.microsoft.com/office/powerpoint/2010/main" val="4165952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Rectángulo redondeado"/>
          <p:cNvSpPr/>
          <p:nvPr/>
        </p:nvSpPr>
        <p:spPr>
          <a:xfrm>
            <a:off x="1944304" y="536966"/>
            <a:ext cx="5062887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>
                <a:solidFill>
                  <a:schemeClr val="tx1"/>
                </a:solidFill>
                <a:latin typeface="Arial Rounded MT Bold" pitchFamily="34" charset="0"/>
              </a:rPr>
              <a:t>Swallowing</a:t>
            </a:r>
            <a:endParaRPr lang="es-ES" sz="2400" dirty="0">
              <a:solidFill>
                <a:schemeClr val="tx1"/>
              </a:solidFill>
              <a:latin typeface="Arial Rounded MT Bold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9AB93892-DD7D-4DD3-BFF1-26342B30BB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3"/>
          <a:stretch/>
        </p:blipFill>
        <p:spPr>
          <a:xfrm>
            <a:off x="555787" y="1618488"/>
            <a:ext cx="8156107" cy="371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2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8 Rectángulo redondeado">
            <a:extLst>
              <a:ext uri="{FF2B5EF4-FFF2-40B4-BE49-F238E27FC236}">
                <a16:creationId xmlns:a16="http://schemas.microsoft.com/office/drawing/2014/main" id="{13C62F48-7E76-4991-BA03-CD1CA6033400}"/>
              </a:ext>
            </a:extLst>
          </p:cNvPr>
          <p:cNvSpPr/>
          <p:nvPr/>
        </p:nvSpPr>
        <p:spPr>
          <a:xfrm>
            <a:off x="2679894" y="387715"/>
            <a:ext cx="404328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2nd </a:t>
            </a:r>
            <a:r>
              <a:rPr lang="es-E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Stage</a:t>
            </a:r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: STOMACH</a:t>
            </a:r>
            <a:endParaRPr lang="es-E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678DA0D-860A-4FE5-8D8F-B011D30028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01" t="14533" r="43400" b="12667"/>
          <a:stretch/>
        </p:blipFill>
        <p:spPr>
          <a:xfrm>
            <a:off x="265176" y="1366058"/>
            <a:ext cx="4645152" cy="499262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963C60D7-EEAF-4A04-ACBF-77D04D631E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234"/>
          <a:stretch/>
        </p:blipFill>
        <p:spPr>
          <a:xfrm>
            <a:off x="4910328" y="1811323"/>
            <a:ext cx="3914681" cy="410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678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C6D535-C6DF-45E8-9A1B-0440364B0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600"/>
          <a:stretch/>
        </p:blipFill>
        <p:spPr>
          <a:xfrm>
            <a:off x="1691640" y="1218622"/>
            <a:ext cx="4242816" cy="5243715"/>
          </a:xfrm>
          <a:prstGeom prst="rect">
            <a:avLst/>
          </a:prstGeom>
        </p:spPr>
      </p:pic>
      <p:sp>
        <p:nvSpPr>
          <p:cNvPr id="4" name="8 Rectángulo redondeado">
            <a:extLst>
              <a:ext uri="{FF2B5EF4-FFF2-40B4-BE49-F238E27FC236}">
                <a16:creationId xmlns:a16="http://schemas.microsoft.com/office/drawing/2014/main" id="{13C62F48-7E76-4991-BA03-CD1CA6033400}"/>
              </a:ext>
            </a:extLst>
          </p:cNvPr>
          <p:cNvSpPr/>
          <p:nvPr/>
        </p:nvSpPr>
        <p:spPr>
          <a:xfrm>
            <a:off x="2679894" y="387715"/>
            <a:ext cx="404328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2nd </a:t>
            </a:r>
            <a:r>
              <a:rPr lang="es-E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Stage</a:t>
            </a:r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: STOMACH</a:t>
            </a:r>
            <a:endParaRPr lang="es-E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5788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4C6D535-C6DF-45E8-9A1B-0440364B0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26" t="15442" b="43161"/>
          <a:stretch/>
        </p:blipFill>
        <p:spPr>
          <a:xfrm>
            <a:off x="1175702" y="1773142"/>
            <a:ext cx="7349590" cy="3299791"/>
          </a:xfrm>
          <a:prstGeom prst="rect">
            <a:avLst/>
          </a:prstGeom>
        </p:spPr>
      </p:pic>
      <p:sp>
        <p:nvSpPr>
          <p:cNvPr id="5" name="8 Rectángulo redondeado">
            <a:extLst>
              <a:ext uri="{FF2B5EF4-FFF2-40B4-BE49-F238E27FC236}">
                <a16:creationId xmlns:a16="http://schemas.microsoft.com/office/drawing/2014/main" id="{13C62F48-7E76-4991-BA03-CD1CA6033400}"/>
              </a:ext>
            </a:extLst>
          </p:cNvPr>
          <p:cNvSpPr/>
          <p:nvPr/>
        </p:nvSpPr>
        <p:spPr>
          <a:xfrm>
            <a:off x="2679894" y="387715"/>
            <a:ext cx="404328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3rd </a:t>
            </a:r>
            <a:r>
              <a:rPr lang="es-E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Stage</a:t>
            </a:r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: INTESTINE</a:t>
            </a:r>
            <a:endParaRPr lang="es-E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1582311" y="5656980"/>
            <a:ext cx="1486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DUODENUM</a:t>
            </a:r>
            <a:endParaRPr lang="es-ES" b="1" dirty="0"/>
          </a:p>
        </p:txBody>
      </p:sp>
      <p:cxnSp>
        <p:nvCxnSpPr>
          <p:cNvPr id="6" name="Conector recto de flecha 5"/>
          <p:cNvCxnSpPr/>
          <p:nvPr/>
        </p:nvCxnSpPr>
        <p:spPr>
          <a:xfrm flipH="1" flipV="1">
            <a:off x="2091193" y="4627659"/>
            <a:ext cx="389614" cy="102571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8513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C5822FD-684D-4174-AD11-D000C8AB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432" y="1040892"/>
            <a:ext cx="7620000" cy="5105400"/>
          </a:xfrm>
          <a:prstGeom prst="rect">
            <a:avLst/>
          </a:prstGeom>
        </p:spPr>
      </p:pic>
      <p:sp>
        <p:nvSpPr>
          <p:cNvPr id="3" name="8 Rectángulo redondeado">
            <a:extLst>
              <a:ext uri="{FF2B5EF4-FFF2-40B4-BE49-F238E27FC236}">
                <a16:creationId xmlns:a16="http://schemas.microsoft.com/office/drawing/2014/main" id="{13C62F48-7E76-4991-BA03-CD1CA6033400}"/>
              </a:ext>
            </a:extLst>
          </p:cNvPr>
          <p:cNvSpPr/>
          <p:nvPr/>
        </p:nvSpPr>
        <p:spPr>
          <a:xfrm>
            <a:off x="2679894" y="387715"/>
            <a:ext cx="404328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3rd </a:t>
            </a:r>
            <a:r>
              <a:rPr lang="es-E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Stage</a:t>
            </a:r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: INTESTINE</a:t>
            </a:r>
            <a:endParaRPr lang="es-E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6573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3.bp.blogspot.com/-PskhRkD4-7Y/UKNuH8T3RNI/AAAAAAAAAqQ/SU-0FB_lcko/s1600/intestino_delgad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68" y="1014984"/>
            <a:ext cx="5350955" cy="567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8 Rectángulo redondeado">
            <a:extLst>
              <a:ext uri="{FF2B5EF4-FFF2-40B4-BE49-F238E27FC236}">
                <a16:creationId xmlns:a16="http://schemas.microsoft.com/office/drawing/2014/main" id="{13C62F48-7E76-4991-BA03-CD1CA6033400}"/>
              </a:ext>
            </a:extLst>
          </p:cNvPr>
          <p:cNvSpPr/>
          <p:nvPr/>
        </p:nvSpPr>
        <p:spPr>
          <a:xfrm>
            <a:off x="2679894" y="387715"/>
            <a:ext cx="4043285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3rd </a:t>
            </a:r>
            <a:r>
              <a:rPr lang="es-E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Stage</a:t>
            </a:r>
            <a:r>
              <a:rPr lang="es-ES" sz="2400" dirty="0" smtClean="0">
                <a:solidFill>
                  <a:srgbClr val="0070C0"/>
                </a:solidFill>
                <a:latin typeface="Arial Rounded MT Bold" pitchFamily="34" charset="0"/>
              </a:rPr>
              <a:t>: INTESTINE</a:t>
            </a:r>
            <a:endParaRPr lang="es-E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  <p:sp>
        <p:nvSpPr>
          <p:cNvPr id="4" name="8 Rectángulo redondeado">
            <a:extLst>
              <a:ext uri="{FF2B5EF4-FFF2-40B4-BE49-F238E27FC236}">
                <a16:creationId xmlns:a16="http://schemas.microsoft.com/office/drawing/2014/main" id="{13C62F48-7E76-4991-BA03-CD1CA6033400}"/>
              </a:ext>
            </a:extLst>
          </p:cNvPr>
          <p:cNvSpPr/>
          <p:nvPr/>
        </p:nvSpPr>
        <p:spPr>
          <a:xfrm>
            <a:off x="6233863" y="1280779"/>
            <a:ext cx="2663250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dirty="0" err="1" smtClean="0">
                <a:solidFill>
                  <a:srgbClr val="0070C0"/>
                </a:solidFill>
                <a:latin typeface="Arial Rounded MT Bold" pitchFamily="34" charset="0"/>
              </a:rPr>
              <a:t>Absortion</a:t>
            </a:r>
            <a:endParaRPr lang="es-ES" sz="2400" dirty="0">
              <a:solidFill>
                <a:srgbClr val="0070C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294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DC5A5C1C-5345-4DE1-A97B-5BFB82577E5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99" r="42800" b="5067"/>
          <a:stretch/>
        </p:blipFill>
        <p:spPr>
          <a:xfrm>
            <a:off x="1536192" y="131949"/>
            <a:ext cx="5751576" cy="6616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48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233936" y="332656"/>
            <a:ext cx="2448272" cy="6480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>
                <a:solidFill>
                  <a:srgbClr val="C00000"/>
                </a:solidFill>
                <a:latin typeface="Arial Rounded MT Bold" pitchFamily="34" charset="0"/>
                <a:cs typeface="Calibri" pitchFamily="34" charset="0"/>
              </a:rPr>
              <a:t>NUTRICIÓN</a:t>
            </a:r>
          </a:p>
        </p:txBody>
      </p:sp>
      <p:sp>
        <p:nvSpPr>
          <p:cNvPr id="5" name="4 Rectángulo redondeado"/>
          <p:cNvSpPr/>
          <p:nvPr/>
        </p:nvSpPr>
        <p:spPr>
          <a:xfrm>
            <a:off x="1024062" y="1850732"/>
            <a:ext cx="1584176" cy="688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chemeClr val="tx1"/>
                </a:solidFill>
              </a:rPr>
              <a:t>Types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6" name="5 Rectángulo redondeado"/>
          <p:cNvSpPr/>
          <p:nvPr/>
        </p:nvSpPr>
        <p:spPr>
          <a:xfrm>
            <a:off x="2110903" y="3045520"/>
            <a:ext cx="1555451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Heterotrophic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7" name="6 Rectángulo redondeado"/>
          <p:cNvSpPr/>
          <p:nvPr/>
        </p:nvSpPr>
        <p:spPr>
          <a:xfrm>
            <a:off x="514028" y="304552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Autotrophic</a:t>
            </a:r>
            <a:endParaRPr lang="es-ES" dirty="0">
              <a:solidFill>
                <a:schemeClr val="tx1"/>
              </a:solidFill>
            </a:endParaRPr>
          </a:p>
        </p:txBody>
      </p:sp>
      <p:cxnSp>
        <p:nvCxnSpPr>
          <p:cNvPr id="19" name="18 Conector angular"/>
          <p:cNvCxnSpPr/>
          <p:nvPr/>
        </p:nvCxnSpPr>
        <p:spPr>
          <a:xfrm rot="5400000">
            <a:off x="1223262" y="2517918"/>
            <a:ext cx="515144" cy="540060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20 Conector angular"/>
          <p:cNvCxnSpPr/>
          <p:nvPr/>
        </p:nvCxnSpPr>
        <p:spPr>
          <a:xfrm rot="16200000" flipH="1">
            <a:off x="2028174" y="2268469"/>
            <a:ext cx="515144" cy="1044116"/>
          </a:xfrm>
          <a:prstGeom prst="bentConnector3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37 Rectángulo redondeado"/>
          <p:cNvSpPr/>
          <p:nvPr/>
        </p:nvSpPr>
        <p:spPr>
          <a:xfrm>
            <a:off x="4005672" y="1841603"/>
            <a:ext cx="1584176" cy="688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chemeClr val="tx1"/>
                </a:solidFill>
              </a:rPr>
              <a:t>Processes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39" name="38 Rectángulo redondeado"/>
          <p:cNvSpPr/>
          <p:nvPr/>
        </p:nvSpPr>
        <p:spPr>
          <a:xfrm>
            <a:off x="6660232" y="1876132"/>
            <a:ext cx="1584176" cy="688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err="1">
                <a:solidFill>
                  <a:schemeClr val="tx1"/>
                </a:solidFill>
              </a:rPr>
              <a:t>System</a:t>
            </a:r>
            <a:endParaRPr lang="es-ES" sz="2400" b="1" dirty="0">
              <a:solidFill>
                <a:schemeClr val="tx1"/>
              </a:solidFill>
            </a:endParaRPr>
          </a:p>
        </p:txBody>
      </p:sp>
      <p:sp>
        <p:nvSpPr>
          <p:cNvPr id="40" name="39 Rectángulo redondeado"/>
          <p:cNvSpPr/>
          <p:nvPr/>
        </p:nvSpPr>
        <p:spPr>
          <a:xfrm>
            <a:off x="4113684" y="3061065"/>
            <a:ext cx="1368152" cy="530690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 smtClean="0">
                <a:solidFill>
                  <a:schemeClr val="tx1"/>
                </a:solidFill>
              </a:rPr>
              <a:t>Ingestion</a:t>
            </a:r>
            <a:r>
              <a:rPr lang="es-ES" dirty="0" smtClean="0">
                <a:solidFill>
                  <a:schemeClr val="tx1"/>
                </a:solidFill>
              </a:rPr>
              <a:t> (</a:t>
            </a:r>
            <a:r>
              <a:rPr lang="es-ES" dirty="0" err="1" smtClean="0">
                <a:solidFill>
                  <a:schemeClr val="tx1"/>
                </a:solidFill>
              </a:rPr>
              <a:t>intake</a:t>
            </a:r>
            <a:r>
              <a:rPr lang="es-ES" dirty="0" smtClean="0">
                <a:solidFill>
                  <a:schemeClr val="tx1"/>
                </a:solidFill>
              </a:rPr>
              <a:t>)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1" name="40 Rectángulo redondeado"/>
          <p:cNvSpPr/>
          <p:nvPr/>
        </p:nvSpPr>
        <p:spPr>
          <a:xfrm>
            <a:off x="3939208" y="4023803"/>
            <a:ext cx="1717104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Transformation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2" name="41 Rectángulo redondeado"/>
          <p:cNvSpPr/>
          <p:nvPr/>
        </p:nvSpPr>
        <p:spPr>
          <a:xfrm>
            <a:off x="4113684" y="4986541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Distribution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4113684" y="594928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Elimination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44" name="43 Rectángulo redondeado"/>
          <p:cNvSpPr/>
          <p:nvPr/>
        </p:nvSpPr>
        <p:spPr>
          <a:xfrm>
            <a:off x="6768244" y="306896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chemeClr val="accent6">
                    <a:lumMod val="50000"/>
                  </a:schemeClr>
                </a:solidFill>
              </a:rPr>
              <a:t>Digestive</a:t>
            </a:r>
            <a:endParaRPr lang="es-E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5" name="44 Rectángulo redondeado"/>
          <p:cNvSpPr/>
          <p:nvPr/>
        </p:nvSpPr>
        <p:spPr>
          <a:xfrm>
            <a:off x="6768244" y="4982474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C00000"/>
                </a:solidFill>
              </a:rPr>
              <a:t>Circulatory</a:t>
            </a:r>
            <a:endParaRPr lang="es-ES" dirty="0">
              <a:solidFill>
                <a:srgbClr val="C00000"/>
              </a:solidFill>
            </a:endParaRPr>
          </a:p>
        </p:txBody>
      </p:sp>
      <p:sp>
        <p:nvSpPr>
          <p:cNvPr id="47" name="46 Rectángulo redondeado"/>
          <p:cNvSpPr/>
          <p:nvPr/>
        </p:nvSpPr>
        <p:spPr>
          <a:xfrm>
            <a:off x="6768244" y="5936580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Excretory</a:t>
            </a:r>
            <a:endParaRPr lang="es-ES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8" name="47 Conector recto"/>
          <p:cNvCxnSpPr/>
          <p:nvPr/>
        </p:nvCxnSpPr>
        <p:spPr>
          <a:xfrm>
            <a:off x="4797760" y="2530375"/>
            <a:ext cx="0" cy="5306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48 Conector recto"/>
          <p:cNvCxnSpPr>
            <a:stCxn id="40" idx="2"/>
          </p:cNvCxnSpPr>
          <p:nvPr/>
        </p:nvCxnSpPr>
        <p:spPr>
          <a:xfrm>
            <a:off x="4797760" y="3591755"/>
            <a:ext cx="0" cy="432048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49 Conector recto"/>
          <p:cNvCxnSpPr/>
          <p:nvPr/>
        </p:nvCxnSpPr>
        <p:spPr>
          <a:xfrm>
            <a:off x="4797760" y="4455851"/>
            <a:ext cx="0" cy="53069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50 Conector recto"/>
          <p:cNvCxnSpPr/>
          <p:nvPr/>
        </p:nvCxnSpPr>
        <p:spPr>
          <a:xfrm>
            <a:off x="4797760" y="5418589"/>
            <a:ext cx="0" cy="530691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51 Conector recto de flecha"/>
          <p:cNvCxnSpPr>
            <a:stCxn id="39" idx="2"/>
            <a:endCxn id="44" idx="0"/>
          </p:cNvCxnSpPr>
          <p:nvPr/>
        </p:nvCxnSpPr>
        <p:spPr>
          <a:xfrm>
            <a:off x="7452320" y="2564904"/>
            <a:ext cx="0" cy="504056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53 Conector recto de flecha"/>
          <p:cNvCxnSpPr/>
          <p:nvPr/>
        </p:nvCxnSpPr>
        <p:spPr>
          <a:xfrm>
            <a:off x="7452320" y="3488308"/>
            <a:ext cx="0" cy="53549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54 Conector recto de flecha"/>
          <p:cNvCxnSpPr>
            <a:stCxn id="45" idx="2"/>
            <a:endCxn id="47" idx="0"/>
          </p:cNvCxnSpPr>
          <p:nvPr/>
        </p:nvCxnSpPr>
        <p:spPr>
          <a:xfrm>
            <a:off x="7452320" y="5414522"/>
            <a:ext cx="0" cy="522058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55 Conector recto"/>
          <p:cNvCxnSpPr>
            <a:stCxn id="40" idx="3"/>
            <a:endCxn id="44" idx="1"/>
          </p:cNvCxnSpPr>
          <p:nvPr/>
        </p:nvCxnSpPr>
        <p:spPr>
          <a:xfrm flipV="1">
            <a:off x="5481836" y="3284984"/>
            <a:ext cx="1286408" cy="41426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56 Conector recto"/>
          <p:cNvCxnSpPr>
            <a:stCxn id="41" idx="3"/>
            <a:endCxn id="44" idx="1"/>
          </p:cNvCxnSpPr>
          <p:nvPr/>
        </p:nvCxnSpPr>
        <p:spPr>
          <a:xfrm flipV="1">
            <a:off x="5656312" y="3284984"/>
            <a:ext cx="1111932" cy="954843"/>
          </a:xfrm>
          <a:prstGeom prst="lin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59 Conector recto"/>
          <p:cNvCxnSpPr>
            <a:stCxn id="42" idx="3"/>
            <a:endCxn id="45" idx="1"/>
          </p:cNvCxnSpPr>
          <p:nvPr/>
        </p:nvCxnSpPr>
        <p:spPr>
          <a:xfrm flipV="1">
            <a:off x="5481836" y="5198498"/>
            <a:ext cx="1286408" cy="406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61 Conector recto"/>
          <p:cNvCxnSpPr>
            <a:stCxn id="43" idx="3"/>
            <a:endCxn id="47" idx="1"/>
          </p:cNvCxnSpPr>
          <p:nvPr/>
        </p:nvCxnSpPr>
        <p:spPr>
          <a:xfrm flipV="1">
            <a:off x="5481836" y="6152604"/>
            <a:ext cx="1286408" cy="1270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63 Conector angular"/>
          <p:cNvCxnSpPr/>
          <p:nvPr/>
        </p:nvCxnSpPr>
        <p:spPr>
          <a:xfrm rot="5400000">
            <a:off x="2680442" y="51274"/>
            <a:ext cx="860876" cy="2694384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65 Conector angular"/>
          <p:cNvCxnSpPr/>
          <p:nvPr/>
        </p:nvCxnSpPr>
        <p:spPr>
          <a:xfrm rot="16200000" flipH="1">
            <a:off x="4228615" y="1197485"/>
            <a:ext cx="860875" cy="401960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67 Conector angular"/>
          <p:cNvCxnSpPr/>
          <p:nvPr/>
        </p:nvCxnSpPr>
        <p:spPr>
          <a:xfrm rot="16200000" flipH="1">
            <a:off x="5507494" y="-94094"/>
            <a:ext cx="895404" cy="2994248"/>
          </a:xfrm>
          <a:prstGeom prst="bentConnector3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43 Rectángulo redondeado"/>
          <p:cNvSpPr/>
          <p:nvPr/>
        </p:nvSpPr>
        <p:spPr>
          <a:xfrm>
            <a:off x="6768244" y="4029228"/>
            <a:ext cx="1368152" cy="43204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err="1">
                <a:solidFill>
                  <a:srgbClr val="0070C0"/>
                </a:solidFill>
              </a:rPr>
              <a:t>Respiratory</a:t>
            </a:r>
            <a:endParaRPr lang="es-ES" dirty="0">
              <a:solidFill>
                <a:srgbClr val="0070C0"/>
              </a:solidFill>
            </a:endParaRPr>
          </a:p>
        </p:txBody>
      </p:sp>
      <p:cxnSp>
        <p:nvCxnSpPr>
          <p:cNvPr id="36" name="53 Conector recto de flecha"/>
          <p:cNvCxnSpPr/>
          <p:nvPr/>
        </p:nvCxnSpPr>
        <p:spPr>
          <a:xfrm>
            <a:off x="7447550" y="4455851"/>
            <a:ext cx="0" cy="535495"/>
          </a:xfrm>
          <a:prstGeom prst="straightConnector1">
            <a:avLst/>
          </a:prstGeom>
          <a:ln w="381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56 Conector recto"/>
          <p:cNvCxnSpPr>
            <a:stCxn id="42" idx="3"/>
            <a:endCxn id="35" idx="1"/>
          </p:cNvCxnSpPr>
          <p:nvPr/>
        </p:nvCxnSpPr>
        <p:spPr>
          <a:xfrm flipV="1">
            <a:off x="5481836" y="4245252"/>
            <a:ext cx="1286408" cy="95731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56 Conector recto"/>
          <p:cNvCxnSpPr>
            <a:stCxn id="43" idx="3"/>
          </p:cNvCxnSpPr>
          <p:nvPr/>
        </p:nvCxnSpPr>
        <p:spPr>
          <a:xfrm flipV="1">
            <a:off x="5481836" y="4259007"/>
            <a:ext cx="1263225" cy="1906297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55 Conector recto"/>
          <p:cNvCxnSpPr>
            <a:stCxn id="40" idx="3"/>
            <a:endCxn id="35" idx="1"/>
          </p:cNvCxnSpPr>
          <p:nvPr/>
        </p:nvCxnSpPr>
        <p:spPr>
          <a:xfrm>
            <a:off x="5481836" y="3326410"/>
            <a:ext cx="1286408" cy="91884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1945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384994A-BB41-4D1B-8E9A-C4E670279E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19087"/>
            <a:ext cx="7620000" cy="621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676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217" y="1311908"/>
            <a:ext cx="4826829" cy="482682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56616" y="194912"/>
            <a:ext cx="450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AG Book Rounded" panose="02000803040000020004" pitchFamily="2" charset="0"/>
              </a:rPr>
              <a:t>DIGESTIVE </a:t>
            </a:r>
            <a:r>
              <a:rPr lang="en-GB" sz="3600" dirty="0">
                <a:solidFill>
                  <a:srgbClr val="002060"/>
                </a:solidFill>
                <a:latin typeface="AG Book Rounded" panose="02000803040000020004" pitchFamily="2" charset="0"/>
              </a:rPr>
              <a:t>SYSTEM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5349240" y="392245"/>
            <a:ext cx="3599367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smtClean="0">
                <a:solidFill>
                  <a:srgbClr val="C00000"/>
                </a:solidFill>
              </a:rPr>
              <a:t>PROCESSES</a:t>
            </a:r>
          </a:p>
          <a:p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INGESTION (INTAKE)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TRANSFORMATION (DIGESTION)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ABSORPTION</a:t>
            </a:r>
          </a:p>
          <a:p>
            <a:pPr>
              <a:lnSpc>
                <a:spcPct val="200000"/>
              </a:lnSpc>
            </a:pPr>
            <a:r>
              <a:rPr lang="es-ES" b="1" dirty="0" smtClean="0">
                <a:solidFill>
                  <a:srgbClr val="C00000"/>
                </a:solidFill>
              </a:rPr>
              <a:t>ORGANS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MOUTH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PHARINX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ESOPHAGUS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STOMACH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SMALL INTESTINE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LARGE INTESTINE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APPENDIX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RECTUM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ANUS</a:t>
            </a:r>
          </a:p>
          <a:p>
            <a:endParaRPr lang="es-ES" dirty="0" smtClean="0"/>
          </a:p>
          <a:p>
            <a:r>
              <a:rPr lang="es-ES" b="1" dirty="0" smtClean="0">
                <a:solidFill>
                  <a:srgbClr val="C00000"/>
                </a:solidFill>
              </a:rPr>
              <a:t>GLANDS: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SALIVARY GLANDS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LIVER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GALL BLADDER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PANCREAS</a:t>
            </a:r>
          </a:p>
        </p:txBody>
      </p:sp>
    </p:spTree>
    <p:extLst>
      <p:ext uri="{BB962C8B-B14F-4D97-AF65-F5344CB8AC3E}">
        <p14:creationId xmlns:p14="http://schemas.microsoft.com/office/powerpoint/2010/main" val="2388261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de digestive syst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154" y="987552"/>
            <a:ext cx="4454761" cy="563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1861405" y="0"/>
            <a:ext cx="5236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AG Book Rounded" panose="02000803040000020004" pitchFamily="2" charset="0"/>
              </a:rPr>
              <a:t>DIGESTIVE </a:t>
            </a:r>
            <a:r>
              <a:rPr lang="en-GB" sz="3600" dirty="0">
                <a:solidFill>
                  <a:srgbClr val="002060"/>
                </a:solidFill>
                <a:latin typeface="AG Book Rounded" panose="02000803040000020004" pitchFamily="2" charset="0"/>
              </a:rPr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3814677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2322576" y="332072"/>
            <a:ext cx="45006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002060"/>
                </a:solidFill>
                <a:latin typeface="AG Book Rounded" panose="02000803040000020004" pitchFamily="2" charset="0"/>
              </a:rPr>
              <a:t>DIGESTIVE </a:t>
            </a:r>
            <a:r>
              <a:rPr lang="en-GB" sz="3600" dirty="0">
                <a:solidFill>
                  <a:srgbClr val="002060"/>
                </a:solidFill>
                <a:latin typeface="AG Book Rounded" panose="02000803040000020004" pitchFamily="2" charset="0"/>
              </a:rPr>
              <a:t>SYSTEM</a:t>
            </a: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5596709"/>
              </p:ext>
            </p:extLst>
          </p:nvPr>
        </p:nvGraphicFramePr>
        <p:xfrm>
          <a:off x="1070773" y="1675296"/>
          <a:ext cx="7238340" cy="29468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81957">
                  <a:extLst>
                    <a:ext uri="{9D8B030D-6E8A-4147-A177-3AD203B41FA5}">
                      <a16:colId xmlns:a16="http://schemas.microsoft.com/office/drawing/2014/main" val="898974058"/>
                    </a:ext>
                  </a:extLst>
                </a:gridCol>
                <a:gridCol w="3856383">
                  <a:extLst>
                    <a:ext uri="{9D8B030D-6E8A-4147-A177-3AD203B41FA5}">
                      <a16:colId xmlns:a16="http://schemas.microsoft.com/office/drawing/2014/main" val="2563947951"/>
                    </a:ext>
                  </a:extLst>
                </a:gridCol>
              </a:tblGrid>
              <a:tr h="574923">
                <a:tc gridSpan="2"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PROCESSES</a:t>
                      </a:r>
                      <a:endParaRPr lang="es-E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0519194"/>
                  </a:ext>
                </a:extLst>
              </a:tr>
              <a:tr h="561892">
                <a:tc>
                  <a:txBody>
                    <a:bodyPr/>
                    <a:lstStyle/>
                    <a:p>
                      <a:r>
                        <a:rPr lang="es-ES" dirty="0" smtClean="0"/>
                        <a:t>INGESTION (INTAKE)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MOUTH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8789179"/>
                  </a:ext>
                </a:extLst>
              </a:tr>
              <a:tr h="143918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TRANSFORMATION (DIGESTION)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MOUTH</a:t>
                      </a:r>
                    </a:p>
                    <a:p>
                      <a:r>
                        <a:rPr lang="es-ES" dirty="0" smtClean="0"/>
                        <a:t>STOMACH</a:t>
                      </a:r>
                    </a:p>
                    <a:p>
                      <a:r>
                        <a:rPr lang="es-ES" dirty="0" smtClean="0"/>
                        <a:t>DUODENUM (</a:t>
                      </a:r>
                      <a:r>
                        <a:rPr lang="es-ES" dirty="0" err="1" smtClean="0"/>
                        <a:t>first</a:t>
                      </a:r>
                      <a:r>
                        <a:rPr lang="es-ES" baseline="0" dirty="0" smtClean="0"/>
                        <a:t>  </a:t>
                      </a:r>
                      <a:r>
                        <a:rPr lang="es-ES" baseline="0" dirty="0" err="1" smtClean="0"/>
                        <a:t>part</a:t>
                      </a:r>
                      <a:r>
                        <a:rPr lang="es-ES" baseline="0" dirty="0" smtClean="0"/>
                        <a:t> of </a:t>
                      </a:r>
                      <a:r>
                        <a:rPr lang="es-ES" baseline="0" dirty="0" err="1" smtClean="0"/>
                        <a:t>the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small</a:t>
                      </a:r>
                      <a:r>
                        <a:rPr lang="es-ES" baseline="0" dirty="0" smtClean="0"/>
                        <a:t> </a:t>
                      </a:r>
                      <a:r>
                        <a:rPr lang="es-ES" baseline="0" dirty="0" err="1" smtClean="0"/>
                        <a:t>intestine</a:t>
                      </a:r>
                      <a:r>
                        <a:rPr lang="es-ES" baseline="0" dirty="0" smtClean="0"/>
                        <a:t>)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7310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dirty="0" smtClean="0"/>
                        <a:t>ABSORPTION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LARGE AND SMALL INTESTINE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39568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513167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7246" y="164956"/>
            <a:ext cx="516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rgbClr val="0070C0"/>
                </a:solidFill>
              </a:rPr>
              <a:t>DIGESTION</a:t>
            </a:r>
            <a:endParaRPr lang="en-GB" sz="3200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34887" y="1262992"/>
            <a:ext cx="774457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b="1" dirty="0" smtClean="0">
                <a:solidFill>
                  <a:srgbClr val="C00000"/>
                </a:solidFill>
              </a:rPr>
              <a:t>FOOD CAN BE DIGESTED BY COMBINATION OF TWO METHODS:</a:t>
            </a:r>
          </a:p>
          <a:p>
            <a:pPr>
              <a:lnSpc>
                <a:spcPct val="150000"/>
              </a:lnSpc>
            </a:pPr>
            <a:endParaRPr lang="en-GB" sz="20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u="sng" dirty="0"/>
              <a:t>Mechanical</a:t>
            </a:r>
            <a:r>
              <a:rPr lang="en-GB" sz="2000" dirty="0"/>
              <a:t>: </a:t>
            </a:r>
            <a:r>
              <a:rPr lang="en-US" sz="2000" dirty="0"/>
              <a:t>In </a:t>
            </a:r>
            <a:r>
              <a:rPr lang="en-US" sz="2000" i="1" dirty="0"/>
              <a:t>mechanical</a:t>
            </a:r>
            <a:r>
              <a:rPr lang="en-US" sz="2000" dirty="0"/>
              <a:t> digestion, food is physically broken down into smaller fragments via the acts of chewing (mouth), churning (stomach) and segmentation (small intestine).</a:t>
            </a:r>
          </a:p>
          <a:p>
            <a:pPr>
              <a:lnSpc>
                <a:spcPct val="150000"/>
              </a:lnSpc>
            </a:pPr>
            <a:endParaRPr lang="en-US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u="sng" dirty="0"/>
              <a:t>Chemical digestion</a:t>
            </a:r>
            <a:r>
              <a:rPr lang="en-US" sz="2000" dirty="0"/>
              <a:t>: food is broken down by the action of chemical agents (such as enzymes, acids and bile)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313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907246" y="164956"/>
            <a:ext cx="516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MECHANICAL DIGESTION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548639" y="749731"/>
            <a:ext cx="842210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Chewing (Mouth)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Food is initially broken down in the mouth by the grinding action of teeth (chewing or mastication)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tongue pushes the food towards the back of the throat, where it travels down the esophagus as a bolus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epiglottis prevents the bolus from entering the trachea, while the uvula prevents the bolus from entering the nasal cavity</a:t>
            </a:r>
          </a:p>
          <a:p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Churning (Stomach)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The stomach lining contains muscles which physically squeeze and mix the food with strong digestive juices ('churning’)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Food is digested within the stomach for several hours and is turned into a creamy paste called </a:t>
            </a:r>
            <a:r>
              <a:rPr lang="en-US" dirty="0" err="1"/>
              <a:t>chyme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Eventually the </a:t>
            </a:r>
            <a:r>
              <a:rPr lang="en-US" dirty="0" err="1"/>
              <a:t>chyme</a:t>
            </a:r>
            <a:r>
              <a:rPr lang="en-US" dirty="0"/>
              <a:t> enters the small intestine (duodenum) where absorption will occur</a:t>
            </a:r>
          </a:p>
        </p:txBody>
      </p:sp>
    </p:spTree>
    <p:extLst>
      <p:ext uri="{BB962C8B-B14F-4D97-AF65-F5344CB8AC3E}">
        <p14:creationId xmlns:p14="http://schemas.microsoft.com/office/powerpoint/2010/main" val="365147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907246" y="164956"/>
            <a:ext cx="516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MECHANICAL DIGESTION</a:t>
            </a:r>
          </a:p>
        </p:txBody>
      </p:sp>
      <p:sp>
        <p:nvSpPr>
          <p:cNvPr id="3" name="Rectángulo 2"/>
          <p:cNvSpPr/>
          <p:nvPr/>
        </p:nvSpPr>
        <p:spPr>
          <a:xfrm>
            <a:off x="592372" y="921367"/>
            <a:ext cx="793937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Segmentation and peristalsis (Intestine)</a:t>
            </a: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Segmentation involves </a:t>
            </a:r>
            <a:r>
              <a:rPr lang="en-US" dirty="0"/>
              <a:t>contractions of the circular muscles in the digestive </a:t>
            </a:r>
            <a:r>
              <a:rPr lang="en-US" dirty="0" smtClean="0"/>
              <a:t>tract.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P</a:t>
            </a:r>
            <a:r>
              <a:rPr lang="en-US" dirty="0" smtClean="0"/>
              <a:t>eristalsis </a:t>
            </a:r>
            <a:r>
              <a:rPr lang="en-US" dirty="0"/>
              <a:t>involves rhythmic contractions of the longitudinal muscles in the gastrointestinal tract. Unlike peristalsis, segmentation actually can slow progression of </a:t>
            </a:r>
            <a:r>
              <a:rPr lang="en-US" dirty="0" err="1"/>
              <a:t>chyme</a:t>
            </a:r>
            <a:r>
              <a:rPr lang="en-US" dirty="0"/>
              <a:t> through the system.</a:t>
            </a:r>
            <a:endParaRPr lang="en-U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C5822FD-684D-4174-AD11-D000C8AB1F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5968" y="2952692"/>
            <a:ext cx="5511321" cy="3692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18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1971735" y="137641"/>
            <a:ext cx="51687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CHEMICAL DIGESTION</a:t>
            </a:r>
          </a:p>
        </p:txBody>
      </p:sp>
      <p:pic>
        <p:nvPicPr>
          <p:cNvPr id="1028" name="Picture 4" descr="Imagen relacionad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194" t="8047" r="6697" b="8105"/>
          <a:stretch/>
        </p:blipFill>
        <p:spPr bwMode="auto">
          <a:xfrm>
            <a:off x="2393343" y="866692"/>
            <a:ext cx="4532244" cy="586011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929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341</Words>
  <Application>Microsoft Office PowerPoint</Application>
  <PresentationFormat>Presentación en pantalla (4:3)</PresentationFormat>
  <Paragraphs>94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AG Book Rounded</vt:lpstr>
      <vt:lpstr>Arial</vt:lpstr>
      <vt:lpstr>Arial Rounded MT Bold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</dc:creator>
  <cp:lastModifiedBy>Beatriz Lopez Lasala</cp:lastModifiedBy>
  <cp:revision>32</cp:revision>
  <dcterms:created xsi:type="dcterms:W3CDTF">2015-01-19T23:35:32Z</dcterms:created>
  <dcterms:modified xsi:type="dcterms:W3CDTF">2019-04-05T07:08:40Z</dcterms:modified>
</cp:coreProperties>
</file>