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2" r:id="rId3"/>
    <p:sldId id="258" r:id="rId4"/>
    <p:sldId id="259" r:id="rId5"/>
    <p:sldId id="260" r:id="rId6"/>
    <p:sldId id="270" r:id="rId7"/>
    <p:sldId id="261" r:id="rId8"/>
    <p:sldId id="269" r:id="rId9"/>
    <p:sldId id="262" r:id="rId10"/>
    <p:sldId id="271" r:id="rId11"/>
    <p:sldId id="264" r:id="rId12"/>
    <p:sldId id="265" r:id="rId13"/>
    <p:sldId id="266" r:id="rId14"/>
    <p:sldId id="268" r:id="rId15"/>
    <p:sldId id="267" r:id="rId16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9" d="100"/>
          <a:sy n="99" d="100"/>
        </p:scale>
        <p:origin x="108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2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18DAE-527B-455E-80E6-1313976BE8E3}" type="datetimeFigureOut">
              <a:rPr lang="es-ES" smtClean="0"/>
              <a:t>21/02/2018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31E49-95C5-46FE-8BCC-EFCFE432266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55497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18DAE-527B-455E-80E6-1313976BE8E3}" type="datetimeFigureOut">
              <a:rPr lang="es-ES" smtClean="0"/>
              <a:t>21/02/2018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31E49-95C5-46FE-8BCC-EFCFE432266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415769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18DAE-527B-455E-80E6-1313976BE8E3}" type="datetimeFigureOut">
              <a:rPr lang="es-ES" smtClean="0"/>
              <a:t>21/02/2018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31E49-95C5-46FE-8BCC-EFCFE432266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59769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18DAE-527B-455E-80E6-1313976BE8E3}" type="datetimeFigureOut">
              <a:rPr lang="es-ES" smtClean="0"/>
              <a:t>21/02/2018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31E49-95C5-46FE-8BCC-EFCFE432266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77311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18DAE-527B-455E-80E6-1313976BE8E3}" type="datetimeFigureOut">
              <a:rPr lang="es-ES" smtClean="0"/>
              <a:t>21/02/2018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31E49-95C5-46FE-8BCC-EFCFE432266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23992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18DAE-527B-455E-80E6-1313976BE8E3}" type="datetimeFigureOut">
              <a:rPr lang="es-ES" smtClean="0"/>
              <a:t>21/02/2018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31E49-95C5-46FE-8BCC-EFCFE432266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23270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18DAE-527B-455E-80E6-1313976BE8E3}" type="datetimeFigureOut">
              <a:rPr lang="es-ES" smtClean="0"/>
              <a:t>21/02/2018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31E49-95C5-46FE-8BCC-EFCFE432266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06653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18DAE-527B-455E-80E6-1313976BE8E3}" type="datetimeFigureOut">
              <a:rPr lang="es-ES" smtClean="0"/>
              <a:t>21/02/2018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31E49-95C5-46FE-8BCC-EFCFE432266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02203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18DAE-527B-455E-80E6-1313976BE8E3}" type="datetimeFigureOut">
              <a:rPr lang="es-ES" smtClean="0"/>
              <a:t>21/02/2018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31E49-95C5-46FE-8BCC-EFCFE432266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20460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18DAE-527B-455E-80E6-1313976BE8E3}" type="datetimeFigureOut">
              <a:rPr lang="es-ES" smtClean="0"/>
              <a:t>21/02/2018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31E49-95C5-46FE-8BCC-EFCFE432266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24635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18DAE-527B-455E-80E6-1313976BE8E3}" type="datetimeFigureOut">
              <a:rPr lang="es-ES" smtClean="0"/>
              <a:t>21/02/2018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31E49-95C5-46FE-8BCC-EFCFE432266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79213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C18DAE-527B-455E-80E6-1313976BE8E3}" type="datetimeFigureOut">
              <a:rPr lang="es-ES" smtClean="0"/>
              <a:t>21/02/2018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131E49-95C5-46FE-8BCC-EFCFE432266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82379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fisiologiahumanajuan.blogspot.com.es/2013/03/rinon-fuerzaspresiones-en-el-filtrado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inglink.com/scene/806569056491536386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292772" y="830317"/>
            <a:ext cx="65164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dirty="0" smtClean="0">
                <a:solidFill>
                  <a:schemeClr val="accent1">
                    <a:lumMod val="75000"/>
                  </a:schemeClr>
                </a:solidFill>
              </a:rPr>
              <a:t>SISTEMA EXCRETOR</a:t>
            </a:r>
            <a:endParaRPr lang="es-ES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4815" y="2165131"/>
            <a:ext cx="4592327" cy="3999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7063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57" y="1429473"/>
            <a:ext cx="7677507" cy="4923201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1448178" y="375385"/>
            <a:ext cx="63964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0070C0"/>
                </a:solidFill>
              </a:rPr>
              <a:t>PROCESO DE FORMACIÓN DE LA ORINA</a:t>
            </a:r>
            <a:endParaRPr lang="en-GB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847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>
            <a:spLocks noChangeArrowheads="1"/>
          </p:cNvSpPr>
          <p:nvPr/>
        </p:nvSpPr>
        <p:spPr bwMode="auto">
          <a:xfrm>
            <a:off x="2555776" y="404664"/>
            <a:ext cx="41044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altLang="es-ES" sz="2000" b="1" dirty="0" smtClean="0">
                <a:solidFill>
                  <a:srgbClr val="002060"/>
                </a:solidFill>
                <a:latin typeface="Arial Rounded MT Bold" pitchFamily="34" charset="0"/>
              </a:rPr>
              <a:t>VÍAS URINARIAS</a:t>
            </a:r>
            <a:endParaRPr lang="es-ES" altLang="es-ES" sz="2000" b="1" dirty="0">
              <a:solidFill>
                <a:srgbClr val="002060"/>
              </a:solidFill>
              <a:latin typeface="Arial Rounded MT Bold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2423" y="1268760"/>
            <a:ext cx="5434073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411559" y="1052736"/>
            <a:ext cx="358437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600" b="1" dirty="0" smtClean="0"/>
              <a:t>Uréteres</a:t>
            </a:r>
            <a:r>
              <a:rPr lang="es-ES" sz="1600" dirty="0" smtClean="0"/>
              <a:t>: dos conductos de unos 25 cm que transportan la orina desde la pelvis renal hasta la vejiga.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600" b="1" dirty="0" smtClean="0"/>
              <a:t>Vejiga</a:t>
            </a:r>
            <a:r>
              <a:rPr lang="es-ES" sz="1600" dirty="0" smtClean="0"/>
              <a:t>: órgano más o menos esférico formado por tres capas, la del medio de musculatura lisa pero de contracción voluntaria. Tiene una capacidad de unos 400 ml.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600" b="1" dirty="0" smtClean="0"/>
              <a:t>Uretra:</a:t>
            </a:r>
            <a:r>
              <a:rPr lang="es-ES" sz="1600" dirty="0" smtClean="0"/>
              <a:t> conducto a través del cual la orina sale al exterior. Es más larga en hombres que en mujeres porque en hombres la última parte es común al aparato reproductor.</a:t>
            </a:r>
            <a:endParaRPr lang="es-ES" sz="1600" dirty="0"/>
          </a:p>
        </p:txBody>
      </p:sp>
      <p:sp>
        <p:nvSpPr>
          <p:cNvPr id="6" name="5 CuadroTexto"/>
          <p:cNvSpPr txBox="1"/>
          <p:nvPr/>
        </p:nvSpPr>
        <p:spPr>
          <a:xfrm>
            <a:off x="4355976" y="5469031"/>
            <a:ext cx="46805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sz="1600" b="1" dirty="0" smtClean="0"/>
              <a:t>Micción:</a:t>
            </a:r>
            <a:r>
              <a:rPr lang="es-ES" sz="1600" dirty="0" smtClean="0"/>
              <a:t> consiste en la salida de la orina desde la vejiga hasta el exterior. Cuando la vejiga está llena se produce el reflejo de micción.</a:t>
            </a:r>
            <a:endParaRPr lang="es-ES" sz="1600" dirty="0"/>
          </a:p>
        </p:txBody>
      </p:sp>
    </p:spTree>
    <p:extLst>
      <p:ext uri="{BB962C8B-B14F-4D97-AF65-F5344CB8AC3E}">
        <p14:creationId xmlns:p14="http://schemas.microsoft.com/office/powerpoint/2010/main" val="3802199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>
            <a:spLocks noChangeArrowheads="1"/>
          </p:cNvSpPr>
          <p:nvPr/>
        </p:nvSpPr>
        <p:spPr bwMode="auto">
          <a:xfrm>
            <a:off x="2555776" y="404664"/>
            <a:ext cx="41044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altLang="es-ES" sz="2000" b="1" dirty="0" smtClean="0">
                <a:solidFill>
                  <a:srgbClr val="002060"/>
                </a:solidFill>
                <a:latin typeface="Arial Rounded MT Bold" pitchFamily="34" charset="0"/>
              </a:rPr>
              <a:t>ENFERMEDADES DEL RIÑÓN</a:t>
            </a:r>
            <a:endParaRPr lang="es-ES" altLang="es-ES" sz="2000" b="1" dirty="0">
              <a:solidFill>
                <a:srgbClr val="002060"/>
              </a:solidFill>
              <a:latin typeface="Arial Rounded MT Bold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539552" y="1124744"/>
            <a:ext cx="82809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600" b="1" dirty="0" smtClean="0"/>
              <a:t>Cólico Nefrítico</a:t>
            </a:r>
            <a:r>
              <a:rPr lang="es-ES" sz="1600" dirty="0" smtClean="0"/>
              <a:t>: se produce por la precipitación de sales minerales. Se forman pequeñas piedras o cálculos que pueden quedarse en el riñón o bien salir a través de las vías urinarias.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600" b="1" dirty="0" smtClean="0"/>
              <a:t>Cistitis: </a:t>
            </a:r>
            <a:r>
              <a:rPr lang="es-ES" sz="1600" dirty="0" smtClean="0"/>
              <a:t>es la inflamación de la pared de la vejiga o de las vías urinarias como consecuencia de la infección por microorganismos. Es más frecuente en mujeres que en hombres. </a:t>
            </a:r>
          </a:p>
          <a:p>
            <a:pPr>
              <a:lnSpc>
                <a:spcPct val="150000"/>
              </a:lnSpc>
            </a:pPr>
            <a:endParaRPr lang="es-ES" sz="1600" dirty="0" smtClean="0"/>
          </a:p>
          <a:p>
            <a:pPr>
              <a:lnSpc>
                <a:spcPct val="150000"/>
              </a:lnSpc>
            </a:pPr>
            <a:endParaRPr lang="es-ES" sz="1600" dirty="0"/>
          </a:p>
          <a:p>
            <a:pPr>
              <a:lnSpc>
                <a:spcPct val="150000"/>
              </a:lnSpc>
            </a:pPr>
            <a:r>
              <a:rPr lang="es-ES" sz="1600" b="1" dirty="0" smtClean="0"/>
              <a:t>PREVENCIÓN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600" dirty="0" smtClean="0"/>
              <a:t>Mantener la higiene: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600" dirty="0" smtClean="0"/>
              <a:t>Alimentarse adecuadamente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600" dirty="0" smtClean="0"/>
              <a:t>Beber unos 2L de agua al día</a:t>
            </a:r>
            <a:endParaRPr lang="es-ES" sz="1600" dirty="0"/>
          </a:p>
        </p:txBody>
      </p:sp>
    </p:spTree>
    <p:extLst>
      <p:ext uri="{BB962C8B-B14F-4D97-AF65-F5344CB8AC3E}">
        <p14:creationId xmlns:p14="http://schemas.microsoft.com/office/powerpoint/2010/main" val="2855586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>
            <a:spLocks noChangeArrowheads="1"/>
          </p:cNvSpPr>
          <p:nvPr/>
        </p:nvSpPr>
        <p:spPr bwMode="auto">
          <a:xfrm>
            <a:off x="2555776" y="404664"/>
            <a:ext cx="41044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altLang="es-ES" sz="2000" b="1" dirty="0" smtClean="0">
                <a:solidFill>
                  <a:srgbClr val="002060"/>
                </a:solidFill>
                <a:latin typeface="Arial Rounded MT Bold" pitchFamily="34" charset="0"/>
              </a:rPr>
              <a:t>GLÁNDULAS SUDORÍPARAS</a:t>
            </a:r>
            <a:endParaRPr lang="es-ES" altLang="es-ES" sz="2000" b="1" dirty="0">
              <a:solidFill>
                <a:srgbClr val="002060"/>
              </a:solidFill>
              <a:latin typeface="Arial Rounded MT Bold" pitchFamily="34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75250"/>
            <a:ext cx="3190875" cy="519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4283968" y="1772816"/>
            <a:ext cx="439248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600" dirty="0" smtClean="0"/>
              <a:t>Se localizan en la dermis (capa inferior de la piel).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600" dirty="0" smtClean="0"/>
              <a:t>Están formadas por: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600" dirty="0" smtClean="0"/>
              <a:t>Un glomérulo rodeado de capilares.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600" dirty="0" smtClean="0"/>
              <a:t>Tubo excretor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600" dirty="0" smtClean="0"/>
              <a:t>Poro: desemboca en la epidermis.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600" dirty="0" smtClean="0"/>
              <a:t>El sudor contiene agua, sales minerales y urea. Cuando se oxida produce un olor desagradable.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600" dirty="0" smtClean="0"/>
              <a:t>Importante en la regulación de la temperatura corporal. </a:t>
            </a:r>
            <a:endParaRPr lang="es-ES" sz="1600" dirty="0"/>
          </a:p>
        </p:txBody>
      </p:sp>
    </p:spTree>
    <p:extLst>
      <p:ext uri="{BB962C8B-B14F-4D97-AF65-F5344CB8AC3E}">
        <p14:creationId xmlns:p14="http://schemas.microsoft.com/office/powerpoint/2010/main" val="4590641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98587"/>
            <a:ext cx="8531706" cy="5378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80600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>
            <a:spLocks noChangeArrowheads="1"/>
          </p:cNvSpPr>
          <p:nvPr/>
        </p:nvSpPr>
        <p:spPr bwMode="auto">
          <a:xfrm>
            <a:off x="2387610" y="306470"/>
            <a:ext cx="41044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altLang="es-ES" sz="2000" b="1" dirty="0" smtClean="0">
                <a:solidFill>
                  <a:srgbClr val="002060"/>
                </a:solidFill>
                <a:latin typeface="Arial Rounded MT Bold" pitchFamily="34" charset="0"/>
              </a:rPr>
              <a:t>EL HÍGADO</a:t>
            </a:r>
            <a:endParaRPr lang="es-ES" altLang="es-ES" sz="2000" b="1" dirty="0">
              <a:solidFill>
                <a:srgbClr val="002060"/>
              </a:solidFill>
              <a:latin typeface="Arial Rounded MT Bold" pitchFamily="34" charset="0"/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569" y="1230917"/>
            <a:ext cx="5048250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5687616" y="932668"/>
            <a:ext cx="3456384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600" dirty="0" smtClean="0"/>
              <a:t>La bilirrubina se modifica para ser transportada a la vesícula biliar.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600" dirty="0" smtClean="0"/>
              <a:t>Eliminación de sustancias tóxicas procedentes del metabolismo.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600" dirty="0"/>
              <a:t>Metabolización del </a:t>
            </a:r>
            <a:r>
              <a:rPr lang="es-ES" sz="1600" dirty="0" smtClean="0"/>
              <a:t>etanol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600" dirty="0" smtClean="0"/>
              <a:t>Neutralización </a:t>
            </a:r>
            <a:r>
              <a:rPr lang="es-ES" sz="1600" dirty="0"/>
              <a:t>de numerosas toxinas.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600" dirty="0"/>
              <a:t>Metabolización de la mayor parte de los fármacos. </a:t>
            </a:r>
            <a:r>
              <a:rPr lang="es-ES" sz="1600" dirty="0" smtClean="0"/>
              <a:t>(Ej. Paracetamol)</a:t>
            </a:r>
            <a:endParaRPr lang="es-ES" sz="16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600" dirty="0"/>
              <a:t>Transformación del amonio en urea. Este es un importante proceso desintoxicante, ya que la urea es menos tóxica que el amoníaco y se elimina fácilmente a través de la orina.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s-ES" sz="1600" dirty="0" smtClean="0"/>
          </a:p>
        </p:txBody>
      </p:sp>
      <p:sp>
        <p:nvSpPr>
          <p:cNvPr id="2" name="Rectángulo 1"/>
          <p:cNvSpPr/>
          <p:nvPr/>
        </p:nvSpPr>
        <p:spPr>
          <a:xfrm>
            <a:off x="498036" y="5371810"/>
            <a:ext cx="51895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600" dirty="0"/>
              <a:t>Metabolización de la bilirrubina. La bilirrubina es una sustancia tóxica que procede de la degradación de la hemoglobina.</a:t>
            </a:r>
          </a:p>
        </p:txBody>
      </p:sp>
    </p:spTree>
    <p:extLst>
      <p:ext uri="{BB962C8B-B14F-4D97-AF65-F5344CB8AC3E}">
        <p14:creationId xmlns:p14="http://schemas.microsoft.com/office/powerpoint/2010/main" val="41094435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4 CuadroTexto"/>
          <p:cNvSpPr txBox="1"/>
          <p:nvPr/>
        </p:nvSpPr>
        <p:spPr>
          <a:xfrm>
            <a:off x="1420082" y="1870009"/>
            <a:ext cx="6684389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dirty="0" smtClean="0"/>
              <a:t>La excreción es la retirada de las sustancias de desecho celulares.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dirty="0" smtClean="0"/>
              <a:t>No se debe confundir con la defecación</a:t>
            </a:r>
          </a:p>
          <a:p>
            <a:pPr>
              <a:lnSpc>
                <a:spcPct val="150000"/>
              </a:lnSpc>
            </a:pPr>
            <a:endParaRPr lang="es-ES" dirty="0"/>
          </a:p>
          <a:p>
            <a:pPr>
              <a:lnSpc>
                <a:spcPct val="150000"/>
              </a:lnSpc>
            </a:pPr>
            <a:r>
              <a:rPr lang="es-ES" b="1" dirty="0" smtClean="0"/>
              <a:t>Sistema excretor</a:t>
            </a:r>
            <a:r>
              <a:rPr lang="es-ES" b="1" dirty="0" smtClean="0"/>
              <a:t>:</a:t>
            </a:r>
            <a:endParaRPr lang="es-ES" b="1" dirty="0" smtClean="0"/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s-ES" i="1" dirty="0" smtClean="0"/>
              <a:t>Aparato excretor: riñones y las vías urinarias</a:t>
            </a:r>
            <a:endParaRPr lang="es-ES" dirty="0" smtClean="0"/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s-ES" i="1" dirty="0" smtClean="0"/>
              <a:t>Glándulas sudoríparas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s-ES" i="1" dirty="0" smtClean="0"/>
              <a:t>Los pulmones</a:t>
            </a:r>
            <a:r>
              <a:rPr lang="es-ES" dirty="0" smtClean="0"/>
              <a:t>: eliminan CO2 y una pequeña cantidad de agua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s-ES" i="1" dirty="0" smtClean="0"/>
              <a:t>El hígado</a:t>
            </a:r>
            <a:r>
              <a:rPr lang="es-ES" dirty="0" smtClean="0"/>
              <a:t>: retira la bilirrubina</a:t>
            </a:r>
          </a:p>
          <a:p>
            <a:pPr>
              <a:lnSpc>
                <a:spcPct val="150000"/>
              </a:lnSpc>
            </a:pPr>
            <a:endParaRPr lang="es-ES" dirty="0"/>
          </a:p>
        </p:txBody>
      </p:sp>
      <p:sp>
        <p:nvSpPr>
          <p:cNvPr id="3" name="CuadroTexto 2"/>
          <p:cNvSpPr txBox="1"/>
          <p:nvPr/>
        </p:nvSpPr>
        <p:spPr>
          <a:xfrm>
            <a:off x="3308411" y="385010"/>
            <a:ext cx="27432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 err="1" smtClean="0">
                <a:solidFill>
                  <a:srgbClr val="0070C0"/>
                </a:solidFill>
              </a:rPr>
              <a:t>Excreción</a:t>
            </a:r>
            <a:endParaRPr lang="en-GB" sz="4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385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>
            <a:spLocks noChangeArrowheads="1"/>
          </p:cNvSpPr>
          <p:nvPr/>
        </p:nvSpPr>
        <p:spPr bwMode="auto">
          <a:xfrm>
            <a:off x="2700090" y="404664"/>
            <a:ext cx="367211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altLang="es-ES" sz="2000" b="1" dirty="0" smtClean="0">
                <a:solidFill>
                  <a:srgbClr val="002060"/>
                </a:solidFill>
                <a:latin typeface="Arial Rounded MT Bold" pitchFamily="34" charset="0"/>
              </a:rPr>
              <a:t>EL APARATO EXCRETOR</a:t>
            </a:r>
            <a:endParaRPr lang="es-ES" altLang="es-ES" sz="2000" b="1" dirty="0">
              <a:solidFill>
                <a:srgbClr val="002060"/>
              </a:solidFill>
              <a:latin typeface="Arial Rounded MT Bold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75" y="1240701"/>
            <a:ext cx="4688750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5146668" y="1628800"/>
            <a:ext cx="3779912" cy="25340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b="1" dirty="0" smtClean="0"/>
              <a:t>Compuesto  por: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dirty="0" smtClean="0"/>
              <a:t>Riñones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dirty="0" smtClean="0"/>
              <a:t>Uréteres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dirty="0" smtClean="0"/>
              <a:t>Vejiga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dirty="0" smtClean="0"/>
              <a:t>Uretra</a:t>
            </a:r>
          </a:p>
          <a:p>
            <a:pPr>
              <a:lnSpc>
                <a:spcPct val="150000"/>
              </a:lnSpc>
            </a:pPr>
            <a:endParaRPr lang="es-ES" dirty="0"/>
          </a:p>
        </p:txBody>
      </p:sp>
      <p:sp>
        <p:nvSpPr>
          <p:cNvPr id="6" name="5 Rectángulo"/>
          <p:cNvSpPr/>
          <p:nvPr/>
        </p:nvSpPr>
        <p:spPr>
          <a:xfrm>
            <a:off x="246675" y="4437112"/>
            <a:ext cx="8712968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ES" b="1" dirty="0"/>
              <a:t>Función: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dirty="0"/>
              <a:t>Filtrar la sangre.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dirty="0"/>
              <a:t>Retirar y expulsar las sustancias tóxicas.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dirty="0"/>
              <a:t>Retirar el exceso de agua.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dirty="0"/>
              <a:t>Retener y devolver a la sangre las sustancias no tóxicas que han sido filtradas</a:t>
            </a:r>
          </a:p>
        </p:txBody>
      </p:sp>
    </p:spTree>
    <p:extLst>
      <p:ext uri="{BB962C8B-B14F-4D97-AF65-F5344CB8AC3E}">
        <p14:creationId xmlns:p14="http://schemas.microsoft.com/office/powerpoint/2010/main" val="670387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>
            <a:spLocks noChangeArrowheads="1"/>
          </p:cNvSpPr>
          <p:nvPr/>
        </p:nvSpPr>
        <p:spPr bwMode="auto">
          <a:xfrm>
            <a:off x="2700090" y="404664"/>
            <a:ext cx="367211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altLang="es-ES" sz="2000" b="1" dirty="0" smtClean="0">
                <a:solidFill>
                  <a:srgbClr val="002060"/>
                </a:solidFill>
                <a:latin typeface="Arial Rounded MT Bold" pitchFamily="34" charset="0"/>
              </a:rPr>
              <a:t>LOS RIÑONES</a:t>
            </a:r>
            <a:endParaRPr lang="es-ES" altLang="es-ES" sz="2000" b="1" dirty="0">
              <a:solidFill>
                <a:srgbClr val="002060"/>
              </a:solidFill>
              <a:latin typeface="Arial Rounded MT Bold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863737" y="1256534"/>
            <a:ext cx="7344816" cy="1703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ES" dirty="0" smtClean="0"/>
              <a:t>Órgano par.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ES" dirty="0" smtClean="0"/>
              <a:t>Situados en la cavidad abdominal a ambos lados de la columna vertebral por debajo del diafragma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ES" dirty="0" smtClean="0"/>
              <a:t>Envueltos por la cápsula renal.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311" y="3371024"/>
            <a:ext cx="3327806" cy="316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4084848" y="2980592"/>
            <a:ext cx="4861723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Formado por:</a:t>
            </a:r>
          </a:p>
          <a:p>
            <a:endParaRPr lang="es-ES" b="1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i="1" u="sng" dirty="0" smtClean="0"/>
              <a:t>Córtex:</a:t>
            </a:r>
            <a:r>
              <a:rPr lang="es-ES" dirty="0" smtClean="0"/>
              <a:t> parte externa de aproximadamente 1 cm de grosor donde se encuentran la mayoría de las nefronas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i="1" u="sng" dirty="0" smtClean="0"/>
              <a:t>Médula:</a:t>
            </a:r>
            <a:r>
              <a:rPr lang="es-ES" dirty="0" smtClean="0"/>
              <a:t> formada por las pirámides renales.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i="1" u="sng" dirty="0" smtClean="0"/>
              <a:t>Arteria renal</a:t>
            </a:r>
            <a:r>
              <a:rPr lang="es-ES" dirty="0" smtClean="0"/>
              <a:t>: sale de la arteria aorta.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i="1" u="sng" dirty="0" smtClean="0"/>
              <a:t>Vena renal</a:t>
            </a:r>
            <a:r>
              <a:rPr lang="es-ES" dirty="0" smtClean="0"/>
              <a:t>: sale del riñón</a:t>
            </a:r>
          </a:p>
        </p:txBody>
      </p:sp>
      <p:cxnSp>
        <p:nvCxnSpPr>
          <p:cNvPr id="8" name="7 Conector recto"/>
          <p:cNvCxnSpPr/>
          <p:nvPr/>
        </p:nvCxnSpPr>
        <p:spPr>
          <a:xfrm>
            <a:off x="4084848" y="3396447"/>
            <a:ext cx="4717708" cy="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8 Abrir llave"/>
          <p:cNvSpPr/>
          <p:nvPr/>
        </p:nvSpPr>
        <p:spPr>
          <a:xfrm>
            <a:off x="539552" y="4758001"/>
            <a:ext cx="226273" cy="1119271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CuadroTexto"/>
          <p:cNvSpPr txBox="1"/>
          <p:nvPr/>
        </p:nvSpPr>
        <p:spPr>
          <a:xfrm>
            <a:off x="35496" y="5148359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>
                <a:latin typeface="+mj-lt"/>
              </a:rPr>
              <a:t>Hilio</a:t>
            </a:r>
            <a:endParaRPr lang="es-ES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55122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>
            <a:spLocks noChangeArrowheads="1"/>
          </p:cNvSpPr>
          <p:nvPr/>
        </p:nvSpPr>
        <p:spPr bwMode="auto">
          <a:xfrm>
            <a:off x="2555776" y="404664"/>
            <a:ext cx="41044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altLang="es-ES" sz="2000" b="1" dirty="0" smtClean="0">
                <a:solidFill>
                  <a:srgbClr val="002060"/>
                </a:solidFill>
                <a:latin typeface="Arial Rounded MT Bold" pitchFamily="34" charset="0"/>
              </a:rPr>
              <a:t>EL CÓRTEX Y LAS NEFRONAS</a:t>
            </a:r>
            <a:endParaRPr lang="es-ES" altLang="es-ES" sz="2000" b="1" dirty="0">
              <a:solidFill>
                <a:srgbClr val="002060"/>
              </a:solidFill>
              <a:latin typeface="Arial Rounded MT Bold" pitchFamily="34" charset="0"/>
            </a:endParaRPr>
          </a:p>
        </p:txBody>
      </p:sp>
      <p:pic>
        <p:nvPicPr>
          <p:cNvPr id="5125" name="Picture 5" descr="http://cdncache1-a.akamaihd.net/items/it/img/arrow-10x10.png">
            <a:hlinkClick r:id="rId2" tooltip="Click to Continue &gt; by Plus-HD-1.3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8900" y="777875"/>
            <a:ext cx="95250" cy="9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395536" y="980728"/>
            <a:ext cx="8300789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ES" dirty="0"/>
              <a:t>La </a:t>
            </a:r>
            <a:r>
              <a:rPr lang="es-ES" b="1" dirty="0"/>
              <a:t>nefrona</a:t>
            </a:r>
            <a:r>
              <a:rPr lang="es-ES" dirty="0"/>
              <a:t> es la unidad funcional del riñón y es responsable de la formación de orina </a:t>
            </a:r>
            <a:r>
              <a:rPr lang="es-ES" dirty="0" smtClean="0"/>
              <a:t>Esta formada </a:t>
            </a:r>
            <a:r>
              <a:rPr lang="es-ES" dirty="0"/>
              <a:t>por túbulos y pequeños vasos sanguíneos asociados</a:t>
            </a:r>
            <a:r>
              <a:rPr lang="es-ES" dirty="0" smtClean="0"/>
              <a:t>. </a:t>
            </a:r>
          </a:p>
          <a:p>
            <a:pPr>
              <a:lnSpc>
                <a:spcPct val="150000"/>
              </a:lnSpc>
            </a:pPr>
            <a:r>
              <a:rPr lang="es-ES" dirty="0" smtClean="0"/>
              <a:t>La mayoría se localizan en el córtex,</a:t>
            </a:r>
            <a:endParaRPr lang="es-ES" dirty="0"/>
          </a:p>
        </p:txBody>
      </p:sp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742018"/>
            <a:ext cx="5976664" cy="3806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7361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0618" y="399617"/>
            <a:ext cx="4303381" cy="40841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95" y="2541069"/>
            <a:ext cx="4659535" cy="4148489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786722" y="750771"/>
            <a:ext cx="345546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rgbClr val="0070C0"/>
                </a:solidFill>
              </a:rPr>
              <a:t>ESTRUCTURA DEL RIÑÓN Y NEFRONA</a:t>
            </a:r>
            <a:endParaRPr lang="en-GB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218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145" y="1334462"/>
            <a:ext cx="5609982" cy="4129570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231721" y="2545906"/>
            <a:ext cx="1322581" cy="160043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Cápsula de </a:t>
            </a:r>
            <a:r>
              <a:rPr lang="es-ES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Bowman</a:t>
            </a:r>
            <a:endParaRPr lang="es-E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Conjunto de células con forma de copa que envuelve el glomérulo.</a:t>
            </a:r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307343" y="5287301"/>
            <a:ext cx="2952328" cy="138499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s-E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Glomérulo</a:t>
            </a:r>
            <a:endParaRPr lang="es-ES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Conjunto 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de capilares arteriales muy finos.</a:t>
            </a:r>
          </a:p>
          <a:p>
            <a:pPr algn="just"/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Los capilares tras filtrar la sangre se vuelven a juntar en la arteriola eferente que sale del glomérulo.</a:t>
            </a:r>
          </a:p>
        </p:txBody>
      </p:sp>
      <p:cxnSp>
        <p:nvCxnSpPr>
          <p:cNvPr id="7" name="6 Conector recto"/>
          <p:cNvCxnSpPr/>
          <p:nvPr/>
        </p:nvCxnSpPr>
        <p:spPr>
          <a:xfrm flipH="1">
            <a:off x="1783507" y="3797733"/>
            <a:ext cx="773139" cy="2033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"/>
          <p:cNvCxnSpPr/>
          <p:nvPr/>
        </p:nvCxnSpPr>
        <p:spPr>
          <a:xfrm>
            <a:off x="975244" y="4146344"/>
            <a:ext cx="693660" cy="13791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Rectángulo"/>
          <p:cNvSpPr/>
          <p:nvPr/>
        </p:nvSpPr>
        <p:spPr>
          <a:xfrm>
            <a:off x="581759" y="242583"/>
            <a:ext cx="1945086" cy="73866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r"/>
            <a:r>
              <a:rPr lang="es-ES" altLang="es-ES" sz="1400" b="1" dirty="0" smtClean="0">
                <a:latin typeface="Arial" pitchFamily="34" charset="0"/>
              </a:rPr>
              <a:t>Túbulo proximal</a:t>
            </a:r>
          </a:p>
          <a:p>
            <a:pPr algn="r"/>
            <a:r>
              <a:rPr lang="es-ES" altLang="es-ES" sz="1400" dirty="0" smtClean="0">
                <a:latin typeface="Arial" pitchFamily="34" charset="0"/>
              </a:rPr>
              <a:t>Es </a:t>
            </a:r>
            <a:r>
              <a:rPr lang="es-ES" altLang="es-ES" sz="1400" dirty="0">
                <a:latin typeface="Arial" pitchFamily="34" charset="0"/>
              </a:rPr>
              <a:t>donde ingresa el filtrado glomerular</a:t>
            </a:r>
            <a:endParaRPr lang="es-ES" sz="1400" dirty="0"/>
          </a:p>
        </p:txBody>
      </p:sp>
      <p:cxnSp>
        <p:nvCxnSpPr>
          <p:cNvPr id="13" name="12 Conector recto"/>
          <p:cNvCxnSpPr>
            <a:endCxn id="11" idx="2"/>
          </p:cNvCxnSpPr>
          <p:nvPr/>
        </p:nvCxnSpPr>
        <p:spPr>
          <a:xfrm flipH="1" flipV="1">
            <a:off x="1554302" y="981247"/>
            <a:ext cx="229205" cy="6305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14 Rectángulo"/>
          <p:cNvSpPr/>
          <p:nvPr/>
        </p:nvSpPr>
        <p:spPr>
          <a:xfrm>
            <a:off x="7405375" y="2231433"/>
            <a:ext cx="1565050" cy="95410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s-ES" altLang="es-ES" sz="1400" b="1" dirty="0" smtClean="0">
                <a:latin typeface="Arial" pitchFamily="34" charset="0"/>
              </a:rPr>
              <a:t>Túbulo distal</a:t>
            </a:r>
          </a:p>
          <a:p>
            <a:r>
              <a:rPr lang="es-ES" altLang="es-ES" sz="1400" dirty="0" smtClean="0">
                <a:latin typeface="Arial" pitchFamily="34" charset="0"/>
              </a:rPr>
              <a:t>Termina </a:t>
            </a:r>
            <a:r>
              <a:rPr lang="es-ES" altLang="es-ES" sz="1400" dirty="0">
                <a:latin typeface="Arial" pitchFamily="34" charset="0"/>
              </a:rPr>
              <a:t>donde se une con el tubo colector.</a:t>
            </a:r>
            <a:endParaRPr lang="es-ES" sz="1400" dirty="0"/>
          </a:p>
        </p:txBody>
      </p:sp>
      <p:cxnSp>
        <p:nvCxnSpPr>
          <p:cNvPr id="17" name="16 Conector recto"/>
          <p:cNvCxnSpPr/>
          <p:nvPr/>
        </p:nvCxnSpPr>
        <p:spPr>
          <a:xfrm>
            <a:off x="7253127" y="1611761"/>
            <a:ext cx="1001768" cy="6196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19 Rectángulo"/>
          <p:cNvSpPr/>
          <p:nvPr/>
        </p:nvSpPr>
        <p:spPr>
          <a:xfrm>
            <a:off x="7112765" y="5008119"/>
            <a:ext cx="1895051" cy="181588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s-ES" altLang="es-ES" sz="1400" b="1" dirty="0" smtClean="0">
                <a:latin typeface="Arial" pitchFamily="34" charset="0"/>
              </a:rPr>
              <a:t>Tubo colector</a:t>
            </a:r>
          </a:p>
          <a:p>
            <a:r>
              <a:rPr lang="es-ES" altLang="es-ES" sz="1400" dirty="0" smtClean="0">
                <a:latin typeface="Arial" pitchFamily="34" charset="0"/>
              </a:rPr>
              <a:t>Recibe </a:t>
            </a:r>
            <a:r>
              <a:rPr lang="es-ES" altLang="es-ES" sz="1400" dirty="0">
                <a:latin typeface="Arial" pitchFamily="34" charset="0"/>
              </a:rPr>
              <a:t>el liquido de los </a:t>
            </a:r>
            <a:r>
              <a:rPr lang="es-ES" altLang="es-ES" sz="1400" dirty="0" smtClean="0">
                <a:latin typeface="Arial" pitchFamily="34" charset="0"/>
              </a:rPr>
              <a:t>túbulos </a:t>
            </a:r>
            <a:r>
              <a:rPr lang="es-ES" altLang="es-ES" sz="1400" dirty="0">
                <a:latin typeface="Arial" pitchFamily="34" charset="0"/>
              </a:rPr>
              <a:t>distales de varias </a:t>
            </a:r>
            <a:r>
              <a:rPr lang="es-ES" altLang="es-ES" sz="1400" dirty="0" smtClean="0">
                <a:latin typeface="Arial" pitchFamily="34" charset="0"/>
              </a:rPr>
              <a:t>nefronas y </a:t>
            </a:r>
            <a:r>
              <a:rPr lang="es-ES" altLang="es-ES" sz="1400" dirty="0">
                <a:latin typeface="Arial" pitchFamily="34" charset="0"/>
              </a:rPr>
              <a:t>hacer pasar el liquido, ya llamado orina, a través de la pirámide </a:t>
            </a:r>
            <a:r>
              <a:rPr lang="es-ES" altLang="es-ES" sz="1400" dirty="0" smtClean="0">
                <a:latin typeface="Arial" pitchFamily="34" charset="0"/>
              </a:rPr>
              <a:t>renal</a:t>
            </a:r>
            <a:endParaRPr lang="es-ES" sz="1400" dirty="0"/>
          </a:p>
        </p:txBody>
      </p:sp>
      <p:cxnSp>
        <p:nvCxnSpPr>
          <p:cNvPr id="22" name="21 Conector recto"/>
          <p:cNvCxnSpPr/>
          <p:nvPr/>
        </p:nvCxnSpPr>
        <p:spPr>
          <a:xfrm flipH="1" flipV="1">
            <a:off x="6053746" y="5390911"/>
            <a:ext cx="1059019" cy="84740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ángulo 1"/>
          <p:cNvSpPr/>
          <p:nvPr/>
        </p:nvSpPr>
        <p:spPr>
          <a:xfrm>
            <a:off x="5124266" y="198612"/>
            <a:ext cx="38225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>
                <a:hlinkClick r:id="rId3"/>
              </a:rPr>
              <a:t>https://</a:t>
            </a:r>
            <a:r>
              <a:rPr lang="en-GB" sz="1200" dirty="0" smtClean="0">
                <a:hlinkClick r:id="rId3"/>
              </a:rPr>
              <a:t>www.thinglink.com/scene/806569056491536386</a:t>
            </a:r>
            <a:endParaRPr lang="en-GB" sz="1200" dirty="0" smtClean="0"/>
          </a:p>
          <a:p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430258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932" y="913146"/>
            <a:ext cx="4849480" cy="5705475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5650030" y="436092"/>
            <a:ext cx="29742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FORMACIÓN DE LA ORINA</a:t>
            </a:r>
            <a:endParaRPr lang="en-GB" sz="2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823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" y="657225"/>
            <a:ext cx="7810500" cy="554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5881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125</TotalTime>
  <Words>636</Words>
  <Application>Microsoft Office PowerPoint</Application>
  <PresentationFormat>Presentación en pantalla (4:3)</PresentationFormat>
  <Paragraphs>80</Paragraphs>
  <Slides>15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1" baseType="lpstr">
      <vt:lpstr>Arial</vt:lpstr>
      <vt:lpstr>Arial Rounded MT Bold</vt:lpstr>
      <vt:lpstr>Calibri</vt:lpstr>
      <vt:lpstr>Calibri Light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Bea</dc:creator>
  <cp:lastModifiedBy>Bea</cp:lastModifiedBy>
  <cp:revision>13</cp:revision>
  <dcterms:created xsi:type="dcterms:W3CDTF">2017-01-09T00:49:57Z</dcterms:created>
  <dcterms:modified xsi:type="dcterms:W3CDTF">2018-02-21T17:50:42Z</dcterms:modified>
</cp:coreProperties>
</file>