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2" r:id="rId2"/>
    <p:sldId id="257" r:id="rId3"/>
    <p:sldId id="258" r:id="rId4"/>
    <p:sldId id="261" r:id="rId5"/>
    <p:sldId id="259" r:id="rId6"/>
    <p:sldId id="289" r:id="rId7"/>
    <p:sldId id="260" r:id="rId8"/>
    <p:sldId id="262" r:id="rId9"/>
    <p:sldId id="263" r:id="rId10"/>
    <p:sldId id="264" r:id="rId11"/>
    <p:sldId id="270" r:id="rId12"/>
    <p:sldId id="269" r:id="rId13"/>
    <p:sldId id="291" r:id="rId14"/>
    <p:sldId id="290" r:id="rId15"/>
    <p:sldId id="267" r:id="rId16"/>
    <p:sldId id="271" r:id="rId17"/>
    <p:sldId id="274" r:id="rId18"/>
    <p:sldId id="272" r:id="rId19"/>
    <p:sldId id="273" r:id="rId20"/>
    <p:sldId id="283" r:id="rId21"/>
    <p:sldId id="275" r:id="rId22"/>
    <p:sldId id="276" r:id="rId23"/>
    <p:sldId id="284" r:id="rId24"/>
    <p:sldId id="286" r:id="rId25"/>
    <p:sldId id="285" r:id="rId26"/>
    <p:sldId id="256" r:id="rId27"/>
    <p:sldId id="278" r:id="rId28"/>
    <p:sldId id="279" r:id="rId29"/>
    <p:sldId id="280" r:id="rId30"/>
    <p:sldId id="281" r:id="rId31"/>
    <p:sldId id="287" r:id="rId32"/>
    <p:sldId id="288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9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98C0E-F7A4-47C0-A9A9-9CAB02888D30}" type="datetimeFigureOut">
              <a:rPr lang="es-ES" smtClean="0"/>
              <a:pPr/>
              <a:t>26/05/2019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FD09C-7A8A-4364-8549-6C1C0A63F7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519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FBC-7BC7-4B30-ABC8-70F5635BCA79}" type="datetimeFigureOut">
              <a:rPr lang="es-ES" smtClean="0"/>
              <a:pPr/>
              <a:t>26/05/2019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41B5-DE74-42BE-B837-D0D10EDB41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687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FBC-7BC7-4B30-ABC8-70F5635BCA79}" type="datetimeFigureOut">
              <a:rPr lang="es-ES" smtClean="0"/>
              <a:pPr/>
              <a:t>26/05/2019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41B5-DE74-42BE-B837-D0D10EDB41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972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FBC-7BC7-4B30-ABC8-70F5635BCA79}" type="datetimeFigureOut">
              <a:rPr lang="es-ES" smtClean="0"/>
              <a:pPr/>
              <a:t>26/05/2019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41B5-DE74-42BE-B837-D0D10EDB41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65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FBC-7BC7-4B30-ABC8-70F5635BCA79}" type="datetimeFigureOut">
              <a:rPr lang="es-ES" smtClean="0"/>
              <a:pPr/>
              <a:t>26/05/2019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41B5-DE74-42BE-B837-D0D10EDB41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40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FBC-7BC7-4B30-ABC8-70F5635BCA79}" type="datetimeFigureOut">
              <a:rPr lang="es-ES" smtClean="0"/>
              <a:pPr/>
              <a:t>26/05/2019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41B5-DE74-42BE-B837-D0D10EDB41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759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FBC-7BC7-4B30-ABC8-70F5635BCA79}" type="datetimeFigureOut">
              <a:rPr lang="es-ES" smtClean="0"/>
              <a:pPr/>
              <a:t>26/05/2019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41B5-DE74-42BE-B837-D0D10EDB41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78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FBC-7BC7-4B30-ABC8-70F5635BCA79}" type="datetimeFigureOut">
              <a:rPr lang="es-ES" smtClean="0"/>
              <a:pPr/>
              <a:t>26/05/2019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41B5-DE74-42BE-B837-D0D10EDB41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691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FBC-7BC7-4B30-ABC8-70F5635BCA79}" type="datetimeFigureOut">
              <a:rPr lang="es-ES" smtClean="0"/>
              <a:pPr/>
              <a:t>26/05/2019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41B5-DE74-42BE-B837-D0D10EDB41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84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FBC-7BC7-4B30-ABC8-70F5635BCA79}" type="datetimeFigureOut">
              <a:rPr lang="es-ES" smtClean="0"/>
              <a:pPr/>
              <a:t>26/05/2019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41B5-DE74-42BE-B837-D0D10EDB41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358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FBC-7BC7-4B30-ABC8-70F5635BCA79}" type="datetimeFigureOut">
              <a:rPr lang="es-ES" smtClean="0"/>
              <a:pPr/>
              <a:t>26/05/2019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41B5-DE74-42BE-B837-D0D10EDB41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93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FBC-7BC7-4B30-ABC8-70F5635BCA79}" type="datetimeFigureOut">
              <a:rPr lang="es-ES" smtClean="0"/>
              <a:pPr/>
              <a:t>26/05/2019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41B5-DE74-42BE-B837-D0D10EDB41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270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09FBC-7BC7-4B30-ABC8-70F5635BCA79}" type="datetimeFigureOut">
              <a:rPr lang="es-ES" smtClean="0"/>
              <a:pPr/>
              <a:t>26/05/2019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E41B5-DE74-42BE-B837-D0D10EDB41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65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47667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C00000"/>
                </a:solidFill>
                <a:latin typeface="Segoe Script" panose="020B0504020000000003" pitchFamily="34" charset="0"/>
              </a:rPr>
              <a:t>LA REPRODUCCIÓN</a:t>
            </a:r>
          </a:p>
        </p:txBody>
      </p:sp>
      <p:pic>
        <p:nvPicPr>
          <p:cNvPr id="1026" name="Picture 2" descr="http://www.webquest.es/files/u15744/reproduccion-hum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809" y="1988840"/>
            <a:ext cx="529038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73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47" y="3686471"/>
            <a:ext cx="3969329" cy="258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78172" y="4077072"/>
            <a:ext cx="44539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1075" indent="-981075"/>
            <a:r>
              <a:rPr lang="es-ES" b="1" dirty="0"/>
              <a:t>Próstata:	</a:t>
            </a:r>
            <a:r>
              <a:rPr lang="es-ES" dirty="0"/>
              <a:t>Glándula que produce líquido prostático, permite la supervivencia del espermatozoide.</a:t>
            </a:r>
          </a:p>
          <a:p>
            <a:pPr marL="981075" indent="-981075"/>
            <a:r>
              <a:rPr lang="es-ES" dirty="0"/>
              <a:t> </a:t>
            </a:r>
          </a:p>
          <a:p>
            <a:pPr marL="981075" indent="-981075"/>
            <a:r>
              <a:rPr lang="es-ES" b="1" dirty="0"/>
              <a:t>Uretra:	</a:t>
            </a:r>
            <a:r>
              <a:rPr lang="es-ES" dirty="0"/>
              <a:t>Conducto que recorre el pene y lleva los espermatozoides al exterior. Forma parte, también, del aparato excretor. 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91209" y="26064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1" dirty="0">
                <a:solidFill>
                  <a:schemeClr val="accent2">
                    <a:lumMod val="50000"/>
                  </a:schemeClr>
                </a:solidFill>
              </a:rPr>
              <a:t>Órganos genitales internos</a:t>
            </a:r>
            <a:r>
              <a:rPr lang="es-ES" sz="2400" dirty="0"/>
              <a:t> 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78172" y="1051514"/>
            <a:ext cx="86103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Testículos</a:t>
            </a:r>
            <a:r>
              <a:rPr lang="es-ES" dirty="0"/>
              <a:t>:  Órgano par. Produce el gameto masculino: el espermatozoide.</a:t>
            </a:r>
          </a:p>
          <a:p>
            <a:endParaRPr lang="es-ES" b="1" dirty="0"/>
          </a:p>
          <a:p>
            <a:r>
              <a:rPr lang="es-ES" b="1" dirty="0"/>
              <a:t>Epidídimo: </a:t>
            </a:r>
            <a:r>
              <a:rPr lang="es-ES" dirty="0"/>
              <a:t>Tubo muy enrollado sobre sí mismo. En él los espermatozoides que eran infértiles e inmóviles en los testículos se hacen móviles y fértiles.</a:t>
            </a:r>
          </a:p>
          <a:p>
            <a:endParaRPr lang="es-ES" b="1" dirty="0"/>
          </a:p>
          <a:p>
            <a:r>
              <a:rPr lang="es-ES" b="1" dirty="0"/>
              <a:t>Conductos deferentes: </a:t>
            </a:r>
            <a:r>
              <a:rPr lang="es-ES" dirty="0"/>
              <a:t>Transporta los espermatozoides desde el testículo a la uretra</a:t>
            </a:r>
          </a:p>
          <a:p>
            <a:endParaRPr lang="es-ES" b="1" dirty="0"/>
          </a:p>
          <a:p>
            <a:r>
              <a:rPr lang="es-ES" b="1" dirty="0"/>
              <a:t>Vesículas seminales: 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Glándulas que producen líquido seminal. Sirve de alimento al espermatozoide. </a:t>
            </a:r>
            <a:endParaRPr 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84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3437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843808" y="40466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ESPERMATOGENÉSIS</a:t>
            </a:r>
            <a:endParaRPr lang="en-GB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19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870" y="1196752"/>
            <a:ext cx="641032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75856" y="377875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2">
                    <a:lumMod val="75000"/>
                  </a:schemeClr>
                </a:solidFill>
              </a:rPr>
              <a:t>ESPERMATOZOIDES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69776" y="5013314"/>
            <a:ext cx="8820472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El espermatozoide sale de los testículos y se mezcla con los líquidos producidos por las vesículas seminales y la próstata para formar el </a:t>
            </a:r>
            <a:r>
              <a:rPr lang="es-ES" b="1" i="1" dirty="0"/>
              <a:t>semen</a:t>
            </a:r>
            <a:r>
              <a:rPr lang="es-ES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Solamente el 10% del semen está formado por espermatozoides (cientos de miles). </a:t>
            </a:r>
          </a:p>
        </p:txBody>
      </p:sp>
    </p:spTree>
    <p:extLst>
      <p:ext uri="{BB962C8B-B14F-4D97-AF65-F5344CB8AC3E}">
        <p14:creationId xmlns:p14="http://schemas.microsoft.com/office/powerpoint/2010/main" val="2203570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ovulo">
            <a:extLst>
              <a:ext uri="{FF2B5EF4-FFF2-40B4-BE49-F238E27FC236}">
                <a16:creationId xmlns:a16="http://schemas.microsoft.com/office/drawing/2014/main" id="{A629CBCF-92FB-47D8-954B-57537198B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33475"/>
            <a:ext cx="571500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496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7524" y="2206403"/>
            <a:ext cx="4536504" cy="4524315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Comienza en la etapa embrionaria.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Se detiene hasta que comienza la pubertad y se reanuda y continúa durante toda la vida fértil.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  En el sexo femenino, los futuros gametos están presentes desde el feto.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Al nacer, en los ovarios de una niña hay del orden de 400.000 futuros óvulos, de los que solamente madurarán unos 400 o 450 a partir de la pubertad, este periodo se denomina menarquia.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Hacia los 50 años dejan de madurar óvulos, y a esta etapa se le denomina menopausia. 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583668" y="97468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i="1" dirty="0" smtClean="0">
                <a:solidFill>
                  <a:schemeClr val="accent2">
                    <a:lumMod val="75000"/>
                  </a:schemeClr>
                </a:solidFill>
              </a:rPr>
              <a:t>Ovogénesis</a:t>
            </a:r>
            <a:endParaRPr lang="es-ES" sz="2000" dirty="0"/>
          </a:p>
        </p:txBody>
      </p:sp>
      <p:sp>
        <p:nvSpPr>
          <p:cNvPr id="3" name="Rectángulo 2"/>
          <p:cNvSpPr/>
          <p:nvPr/>
        </p:nvSpPr>
        <p:spPr>
          <a:xfrm>
            <a:off x="755576" y="1090380"/>
            <a:ext cx="3600401" cy="646331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dirty="0"/>
              <a:t>Proceso de formación y maduración de los óvulos. </a:t>
            </a:r>
            <a:endParaRPr lang="en-GB" dirty="0"/>
          </a:p>
        </p:txBody>
      </p:sp>
      <p:sp>
        <p:nvSpPr>
          <p:cNvPr id="6" name="4 Rectángulo"/>
          <p:cNvSpPr/>
          <p:nvPr/>
        </p:nvSpPr>
        <p:spPr>
          <a:xfrm>
            <a:off x="5508104" y="90003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i="1" dirty="0" smtClean="0">
                <a:solidFill>
                  <a:schemeClr val="accent2">
                    <a:lumMod val="75000"/>
                  </a:schemeClr>
                </a:solidFill>
              </a:rPr>
              <a:t>Espermatogénesis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5204048" y="1090380"/>
            <a:ext cx="3632448" cy="646331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dirty="0"/>
              <a:t>Proceso de formación y maduración de los espermatozoides</a:t>
            </a:r>
            <a:endParaRPr lang="en-GB" dirty="0"/>
          </a:p>
        </p:txBody>
      </p:sp>
      <p:sp>
        <p:nvSpPr>
          <p:cNvPr id="7" name="Rectángulo 6"/>
          <p:cNvSpPr/>
          <p:nvPr/>
        </p:nvSpPr>
        <p:spPr>
          <a:xfrm>
            <a:off x="5004048" y="2206403"/>
            <a:ext cx="4032448" cy="1754326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La formación del gameto masculino comienza en la pubertad y luego dura toda la vida.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Se realiza en los </a:t>
            </a:r>
            <a:r>
              <a:rPr lang="es-ES" b="1" i="1" dirty="0"/>
              <a:t>testículos</a:t>
            </a:r>
            <a:r>
              <a:rPr lang="es-ES" dirty="0"/>
              <a:t>.  </a:t>
            </a:r>
          </a:p>
        </p:txBody>
      </p:sp>
      <p:cxnSp>
        <p:nvCxnSpPr>
          <p:cNvPr id="9" name="Conector recto de flecha 8"/>
          <p:cNvCxnSpPr>
            <a:endCxn id="3" idx="0"/>
          </p:cNvCxnSpPr>
          <p:nvPr/>
        </p:nvCxnSpPr>
        <p:spPr>
          <a:xfrm>
            <a:off x="2555776" y="620688"/>
            <a:ext cx="1" cy="469692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>
            <a:stCxn id="3" idx="2"/>
            <a:endCxn id="4" idx="0"/>
          </p:cNvCxnSpPr>
          <p:nvPr/>
        </p:nvCxnSpPr>
        <p:spPr>
          <a:xfrm flipH="1">
            <a:off x="2555776" y="1736711"/>
            <a:ext cx="1" cy="46969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stCxn id="6" idx="2"/>
            <a:endCxn id="5" idx="0"/>
          </p:cNvCxnSpPr>
          <p:nvPr/>
        </p:nvCxnSpPr>
        <p:spPr>
          <a:xfrm>
            <a:off x="7020272" y="613223"/>
            <a:ext cx="0" cy="477157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stCxn id="5" idx="2"/>
            <a:endCxn id="7" idx="0"/>
          </p:cNvCxnSpPr>
          <p:nvPr/>
        </p:nvCxnSpPr>
        <p:spPr>
          <a:xfrm>
            <a:off x="7020272" y="1736711"/>
            <a:ext cx="0" cy="46969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284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11560" y="1268760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/>
              <a:t>Desde la aparición de la primera menstruación (menarquia) hasta la desaparición de la regla (menopausia), las mujeres no embarazadas experimentan unos cambios cíclicos </a:t>
            </a:r>
            <a:r>
              <a:rPr lang="es-ES" sz="2000" dirty="0" smtClean="0"/>
              <a:t>simultáneos: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rgbClr val="C00000"/>
                </a:solidFill>
              </a:rPr>
              <a:t>Ciclo ovárico</a:t>
            </a:r>
            <a:r>
              <a:rPr lang="es-ES" sz="2000" b="1" dirty="0" smtClean="0"/>
              <a:t>: </a:t>
            </a:r>
            <a:r>
              <a:rPr lang="es-ES" sz="2000" dirty="0" smtClean="0"/>
              <a:t>el óvulo madura en el ovario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rgbClr val="C00000"/>
                </a:solidFill>
              </a:rPr>
              <a:t>Ciclo menstrual: </a:t>
            </a:r>
            <a:r>
              <a:rPr lang="es-ES" sz="2000" dirty="0" smtClean="0"/>
              <a:t>el útero se prepara para recibir al óvulo fecundado, si no está fecundado el óvulo se elimina y las paredes del útero (endometrio) se desprenden </a:t>
            </a:r>
            <a:endParaRPr lang="es-E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/>
              <a:t>Cada </a:t>
            </a:r>
            <a:r>
              <a:rPr lang="es-ES" sz="2000" dirty="0"/>
              <a:t>ciclo tiene una duración de unos 28 </a:t>
            </a:r>
            <a:r>
              <a:rPr lang="es-ES" sz="2000" dirty="0" smtClean="0"/>
              <a:t>días.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/>
              <a:t>Controlado por hormonas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17842" y="476672"/>
            <a:ext cx="57565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</a:rPr>
              <a:t>CICLO OVÁRICO Y </a:t>
            </a:r>
            <a:r>
              <a:rPr kumimoji="0" lang="es-ES" altLang="es-ES" sz="28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</a:rPr>
              <a:t>MENSTRUAL</a:t>
            </a:r>
          </a:p>
        </p:txBody>
      </p:sp>
    </p:spTree>
    <p:extLst>
      <p:ext uri="{BB962C8B-B14F-4D97-AF65-F5344CB8AC3E}">
        <p14:creationId xmlns:p14="http://schemas.microsoft.com/office/powerpoint/2010/main" val="942006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89476" y="155630"/>
            <a:ext cx="36567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8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</a:rPr>
              <a:t>CICLO MENSTRUAL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30257" y="980728"/>
            <a:ext cx="873423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b="1" i="1" dirty="0">
                <a:solidFill>
                  <a:schemeClr val="accent2">
                    <a:lumMod val="50000"/>
                  </a:schemeClr>
                </a:solidFill>
              </a:rPr>
              <a:t>Fase folicular</a:t>
            </a:r>
          </a:p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r>
              <a:rPr lang="es-ES" sz="2000" dirty="0"/>
              <a:t>Las hormonas de la hipófisis (FSH y LH) avisan a los ovarios que es el momento de comenzar la maduración de un óvulo, en cada ciclo se desarrolla un sólo óvulo.</a:t>
            </a:r>
          </a:p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endParaRPr lang="es-ES" sz="2000" dirty="0"/>
          </a:p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r>
              <a:rPr lang="es-ES" sz="2000" dirty="0"/>
              <a:t>Cuando el óvulo madura, los ovarios producen hormonas (estrógenos y progesterona) que viajan hacia el útero y inducen el desarrollo de la capa que lo reviste, el </a:t>
            </a:r>
            <a:r>
              <a:rPr lang="es-ES" sz="2000" b="1" i="1" dirty="0"/>
              <a:t>endometrio</a:t>
            </a:r>
            <a:r>
              <a:rPr lang="es-ES" sz="2000" dirty="0"/>
              <a:t>, que se hace más grueso y rico en vasos sanguíneos.</a:t>
            </a:r>
          </a:p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endParaRPr lang="es-ES" sz="2000" dirty="0"/>
          </a:p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r>
              <a:rPr lang="es-ES" sz="2000" dirty="0"/>
              <a:t>Hacia la mitad del ciclo, un óvulo sale de uno de los ovarios, </a:t>
            </a:r>
            <a:r>
              <a:rPr lang="es-ES" sz="2000" b="1" i="1" dirty="0"/>
              <a:t>ovulación</a:t>
            </a:r>
            <a:r>
              <a:rPr lang="es-ES" sz="2000" dirty="0"/>
              <a:t>, y entra en la </a:t>
            </a:r>
            <a:r>
              <a:rPr lang="es-ES" sz="2000" b="1" i="1" dirty="0"/>
              <a:t>Trompa de Falopio</a:t>
            </a:r>
            <a:r>
              <a:rPr lang="es-ES" sz="2000" dirty="0"/>
              <a:t>.</a:t>
            </a:r>
          </a:p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486733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6632"/>
            <a:ext cx="5256584" cy="658301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43608" y="620688"/>
            <a:ext cx="1319336" cy="568863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3200" dirty="0">
                <a:solidFill>
                  <a:schemeClr val="tx2"/>
                </a:solidFill>
                <a:latin typeface="Aller" panose="02000503030000020004" pitchFamily="2" charset="0"/>
              </a:rPr>
              <a:t>CICLO MENSTRUAL</a:t>
            </a:r>
          </a:p>
        </p:txBody>
      </p:sp>
    </p:spTree>
    <p:extLst>
      <p:ext uri="{BB962C8B-B14F-4D97-AF65-F5344CB8AC3E}">
        <p14:creationId xmlns:p14="http://schemas.microsoft.com/office/powerpoint/2010/main" val="1672691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197346"/>
            <a:ext cx="8496944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i="1" dirty="0">
                <a:solidFill>
                  <a:schemeClr val="accent2">
                    <a:lumMod val="50000"/>
                  </a:schemeClr>
                </a:solidFill>
              </a:rPr>
              <a:t>Fase lútea</a:t>
            </a:r>
          </a:p>
          <a:p>
            <a:endParaRPr lang="es-ES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/>
              <a:t>Si el </a:t>
            </a:r>
            <a:r>
              <a:rPr lang="es-ES" b="1" i="1" dirty="0"/>
              <a:t>óvulo</a:t>
            </a:r>
            <a:r>
              <a:rPr lang="es-ES" dirty="0"/>
              <a:t> no se encuentra con el </a:t>
            </a:r>
            <a:r>
              <a:rPr lang="es-ES" b="1" i="1" dirty="0"/>
              <a:t>espermatozoide</a:t>
            </a:r>
            <a:r>
              <a:rPr lang="es-ES" dirty="0"/>
              <a:t> en la Trompa de Falopio muere (puede durar de 1 a 3 días después de salir del ovario). Esto es lo que ocurre en la mayoría de los casos, bien porque no ha habido </a:t>
            </a:r>
            <a:r>
              <a:rPr lang="es-ES" b="1" i="1" dirty="0"/>
              <a:t>copulación</a:t>
            </a:r>
            <a:r>
              <a:rPr lang="es-ES" dirty="0"/>
              <a:t> o porque el espermatozoide no se ha encontrado con el óvulo (se han utilizado determinados métodos anticonceptivos que veremos más adelante o por otras causas). </a:t>
            </a:r>
            <a:br>
              <a:rPr lang="es-ES" dirty="0"/>
            </a:br>
            <a:endParaRPr lang="es-ES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/>
              <a:t>Aproximadamente 14 días después de la </a:t>
            </a:r>
            <a:r>
              <a:rPr lang="es-ES" b="1" i="1" dirty="0"/>
              <a:t>ovulación</a:t>
            </a:r>
            <a:r>
              <a:rPr lang="es-ES" dirty="0"/>
              <a:t>, los ovarios dejan de producir hormonas y esto constituye la señal para que la capa que recubre el útero, el </a:t>
            </a:r>
            <a:r>
              <a:rPr lang="es-ES" b="1" i="1" dirty="0"/>
              <a:t>endometrio</a:t>
            </a:r>
            <a:r>
              <a:rPr lang="es-ES" dirty="0"/>
              <a:t>, se desprenda y salga por la vagina al exterior, produciendo una hemorragia denominada </a:t>
            </a:r>
            <a:r>
              <a:rPr lang="es-ES" b="1" i="1" dirty="0"/>
              <a:t>menstruación</a:t>
            </a:r>
            <a:r>
              <a:rPr lang="es-ES" dirty="0"/>
              <a:t>. Puede durar entre 3 y 4 días, pero su duración es variable en cada ciclo y en cada mujer.</a:t>
            </a:r>
            <a:br>
              <a:rPr lang="es-ES" dirty="0"/>
            </a:br>
            <a:endParaRPr lang="es-ES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/>
              <a:t>El ciclo vuelve a empezar. </a:t>
            </a:r>
          </a:p>
        </p:txBody>
      </p:sp>
    </p:spTree>
    <p:extLst>
      <p:ext uri="{BB962C8B-B14F-4D97-AF65-F5344CB8AC3E}">
        <p14:creationId xmlns:p14="http://schemas.microsoft.com/office/powerpoint/2010/main" val="3072846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upo 15361"/>
          <p:cNvGrpSpPr/>
          <p:nvPr/>
        </p:nvGrpSpPr>
        <p:grpSpPr>
          <a:xfrm>
            <a:off x="683568" y="548680"/>
            <a:ext cx="7360319" cy="5437072"/>
            <a:chOff x="306569" y="159749"/>
            <a:chExt cx="7360319" cy="5437072"/>
          </a:xfrm>
        </p:grpSpPr>
        <p:grpSp>
          <p:nvGrpSpPr>
            <p:cNvPr id="29" name="Grupo 28"/>
            <p:cNvGrpSpPr/>
            <p:nvPr/>
          </p:nvGrpSpPr>
          <p:grpSpPr>
            <a:xfrm>
              <a:off x="1186168" y="838672"/>
              <a:ext cx="6480720" cy="4758149"/>
              <a:chOff x="1187624" y="1124744"/>
              <a:chExt cx="6480720" cy="4758149"/>
            </a:xfrm>
          </p:grpSpPr>
          <p:grpSp>
            <p:nvGrpSpPr>
              <p:cNvPr id="15" name="Grupo 14"/>
              <p:cNvGrpSpPr/>
              <p:nvPr/>
            </p:nvGrpSpPr>
            <p:grpSpPr>
              <a:xfrm>
                <a:off x="1187624" y="1124744"/>
                <a:ext cx="6480720" cy="4758149"/>
                <a:chOff x="791209" y="1455457"/>
                <a:chExt cx="6480720" cy="4758149"/>
              </a:xfrm>
            </p:grpSpPr>
            <p:pic>
              <p:nvPicPr>
                <p:cNvPr id="2" name="Imagen 1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286" t="28346" r="18898" b="5901"/>
                <a:stretch/>
              </p:blipFill>
              <p:spPr>
                <a:xfrm>
                  <a:off x="1619672" y="1628799"/>
                  <a:ext cx="5652257" cy="4509359"/>
                </a:xfrm>
                <a:prstGeom prst="rect">
                  <a:avLst/>
                </a:prstGeom>
              </p:spPr>
            </p:pic>
            <p:sp>
              <p:nvSpPr>
                <p:cNvPr id="3" name="CuadroTexto 2"/>
                <p:cNvSpPr txBox="1"/>
                <p:nvPr/>
              </p:nvSpPr>
              <p:spPr>
                <a:xfrm>
                  <a:off x="5076056" y="5905829"/>
                  <a:ext cx="1152128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400" b="1" dirty="0"/>
                    <a:t>OVULACIÓN</a:t>
                  </a:r>
                </a:p>
              </p:txBody>
            </p:sp>
            <p:sp>
              <p:nvSpPr>
                <p:cNvPr id="5" name="CuadroTexto 4"/>
                <p:cNvSpPr txBox="1"/>
                <p:nvPr/>
              </p:nvSpPr>
              <p:spPr>
                <a:xfrm>
                  <a:off x="3599892" y="5536498"/>
                  <a:ext cx="1152128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400" b="1" dirty="0"/>
                    <a:t>CUERPO LÚTEO</a:t>
                  </a:r>
                </a:p>
              </p:txBody>
            </p:sp>
            <p:sp>
              <p:nvSpPr>
                <p:cNvPr id="6" name="CuadroTexto 5"/>
                <p:cNvSpPr txBox="1"/>
                <p:nvPr/>
              </p:nvSpPr>
              <p:spPr>
                <a:xfrm>
                  <a:off x="2374613" y="5181218"/>
                  <a:ext cx="1332910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400" b="1" dirty="0"/>
                    <a:t>CUERPO LÚTEO MADURO</a:t>
                  </a:r>
                </a:p>
              </p:txBody>
            </p:sp>
            <p:sp>
              <p:nvSpPr>
                <p:cNvPr id="10" name="CuadroTexto 9"/>
                <p:cNvSpPr txBox="1"/>
                <p:nvPr/>
              </p:nvSpPr>
              <p:spPr>
                <a:xfrm>
                  <a:off x="791209" y="3347411"/>
                  <a:ext cx="1152128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400" b="1" dirty="0"/>
                    <a:t>CUERPO ALBICANS</a:t>
                  </a:r>
                </a:p>
              </p:txBody>
            </p:sp>
            <p:sp>
              <p:nvSpPr>
                <p:cNvPr id="4" name="Rectángulo 3"/>
                <p:cNvSpPr/>
                <p:nvPr/>
              </p:nvSpPr>
              <p:spPr>
                <a:xfrm>
                  <a:off x="2987824" y="1897669"/>
                  <a:ext cx="504056" cy="2351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" name="Rectángulo 11"/>
                <p:cNvSpPr/>
                <p:nvPr/>
              </p:nvSpPr>
              <p:spPr>
                <a:xfrm>
                  <a:off x="3599892" y="1943255"/>
                  <a:ext cx="324036" cy="1175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" name="Rectángulo 12"/>
                <p:cNvSpPr/>
                <p:nvPr/>
              </p:nvSpPr>
              <p:spPr>
                <a:xfrm>
                  <a:off x="4067010" y="1455457"/>
                  <a:ext cx="2304256" cy="4128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" name="Rectángulo 13"/>
                <p:cNvSpPr/>
                <p:nvPr/>
              </p:nvSpPr>
              <p:spPr>
                <a:xfrm>
                  <a:off x="6444950" y="1871247"/>
                  <a:ext cx="755713" cy="3336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8" name="CuadroTexto 7"/>
              <p:cNvSpPr txBox="1"/>
              <p:nvPr/>
            </p:nvSpPr>
            <p:spPr>
              <a:xfrm>
                <a:off x="3384238" y="1218094"/>
                <a:ext cx="3780049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b="1" dirty="0"/>
                  <a:t>DESARROLLO FOLICULAR</a:t>
                </a:r>
              </a:p>
            </p:txBody>
          </p:sp>
          <p:cxnSp>
            <p:nvCxnSpPr>
              <p:cNvPr id="17" name="Conector recto 16"/>
              <p:cNvCxnSpPr/>
              <p:nvPr/>
            </p:nvCxnSpPr>
            <p:spPr>
              <a:xfrm>
                <a:off x="3535948" y="1537629"/>
                <a:ext cx="0" cy="6672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cto 19"/>
              <p:cNvCxnSpPr/>
              <p:nvPr/>
            </p:nvCxnSpPr>
            <p:spPr>
              <a:xfrm>
                <a:off x="4583388" y="1537628"/>
                <a:ext cx="0" cy="3336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cto 21"/>
              <p:cNvCxnSpPr/>
              <p:nvPr/>
            </p:nvCxnSpPr>
            <p:spPr>
              <a:xfrm>
                <a:off x="5857127" y="1566956"/>
                <a:ext cx="0" cy="9259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cto 23"/>
              <p:cNvCxnSpPr/>
              <p:nvPr/>
            </p:nvCxnSpPr>
            <p:spPr>
              <a:xfrm>
                <a:off x="6411157" y="1537629"/>
                <a:ext cx="11017" cy="4922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cto 25"/>
              <p:cNvCxnSpPr/>
              <p:nvPr/>
            </p:nvCxnSpPr>
            <p:spPr>
              <a:xfrm>
                <a:off x="5292080" y="1566956"/>
                <a:ext cx="0" cy="3042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cto 27"/>
              <p:cNvCxnSpPr/>
              <p:nvPr/>
            </p:nvCxnSpPr>
            <p:spPr>
              <a:xfrm>
                <a:off x="7061758" y="1537628"/>
                <a:ext cx="0" cy="12999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cto 29"/>
              <p:cNvCxnSpPr/>
              <p:nvPr/>
            </p:nvCxnSpPr>
            <p:spPr>
              <a:xfrm>
                <a:off x="4117918" y="1537628"/>
                <a:ext cx="0" cy="6672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Cerrar llave 30"/>
            <p:cNvSpPr/>
            <p:nvPr/>
          </p:nvSpPr>
          <p:spPr>
            <a:xfrm rot="16200000">
              <a:off x="4994812" y="-1303438"/>
              <a:ext cx="540713" cy="4086270"/>
            </a:xfrm>
            <a:prstGeom prst="rightBrace">
              <a:avLst>
                <a:gd name="adj1" fmla="val 8333"/>
                <a:gd name="adj2" fmla="val 49730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360" name="CuadroTexto 15359"/>
            <p:cNvSpPr txBox="1"/>
            <p:nvPr/>
          </p:nvSpPr>
          <p:spPr>
            <a:xfrm>
              <a:off x="4426528" y="159749"/>
              <a:ext cx="16207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i="1" dirty="0">
                  <a:solidFill>
                    <a:schemeClr val="accent5">
                      <a:lumMod val="75000"/>
                    </a:schemeClr>
                  </a:solidFill>
                </a:rPr>
                <a:t>Fase Folicular</a:t>
              </a:r>
            </a:p>
          </p:txBody>
        </p:sp>
        <p:sp>
          <p:nvSpPr>
            <p:cNvPr id="34" name="Cerrar llave 33"/>
            <p:cNvSpPr/>
            <p:nvPr/>
          </p:nvSpPr>
          <p:spPr>
            <a:xfrm rot="7883317">
              <a:off x="2049769" y="2422588"/>
              <a:ext cx="797291" cy="4283691"/>
            </a:xfrm>
            <a:prstGeom prst="rightBrace">
              <a:avLst>
                <a:gd name="adj1" fmla="val 8333"/>
                <a:gd name="adj2" fmla="val 50574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CuadroTexto 34"/>
            <p:cNvSpPr txBox="1"/>
            <p:nvPr/>
          </p:nvSpPr>
          <p:spPr>
            <a:xfrm rot="2348664">
              <a:off x="1204259" y="4787792"/>
              <a:ext cx="16207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i="1" dirty="0">
                  <a:solidFill>
                    <a:schemeClr val="accent5">
                      <a:lumMod val="75000"/>
                    </a:schemeClr>
                  </a:solidFill>
                </a:rPr>
                <a:t>Fase Lútea</a:t>
              </a:r>
            </a:p>
          </p:txBody>
        </p:sp>
        <p:sp>
          <p:nvSpPr>
            <p:cNvPr id="15361" name="Rectángulo 15360"/>
            <p:cNvSpPr/>
            <p:nvPr/>
          </p:nvSpPr>
          <p:spPr>
            <a:xfrm>
              <a:off x="1907704" y="3356992"/>
              <a:ext cx="72008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951124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260648"/>
            <a:ext cx="8496944" cy="585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 </a:t>
            </a:r>
            <a:r>
              <a:rPr kumimoji="0" lang="es-ES" altLang="es-ES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reproducción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es el mecanismo biológico por el cuál se perpetúa la especie humana. A través de este proceso se transmiten los caracteres de la especie de generación en generación.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Reproducción</a:t>
            </a:r>
            <a:r>
              <a:rPr kumimoji="0" lang="es-ES" altLang="es-ES" b="0" i="0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en humanos</a:t>
            </a:r>
            <a:r>
              <a:rPr kumimoji="0" lang="es-ES" altLang="es-E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E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Es sexual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 existen dos sexos con características morfológicas y fisiológicas diferentes</a:t>
            </a:r>
            <a:r>
              <a:rPr kumimoji="0" lang="es-ES" altLang="es-E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(dimorfismo sexual).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E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Desarrollo vivíparo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 las primeras fases del desarrollo se realizan en el interior de órganos especializados de la madre.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altLang="es-ES" dirty="0">
                <a:latin typeface="Arial" charset="0"/>
              </a:rPr>
              <a:t>Gran parte de las funciones reproductoras están reguladas por hormonas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El proceso de desarrollo de una nueva vida comienza cuando se unen dos células sexuales, la masculina y la femenina, denominadas genéricamente </a:t>
            </a:r>
            <a:r>
              <a:rPr kumimoji="0" lang="es-ES" altLang="es-E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gametos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y al proceso de unión se le denomina </a:t>
            </a:r>
            <a:r>
              <a:rPr kumimoji="0" lang="es-ES" altLang="es-E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fecundación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891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r="8261"/>
          <a:stretch/>
        </p:blipFill>
        <p:spPr>
          <a:xfrm>
            <a:off x="1547664" y="1052736"/>
            <a:ext cx="5855904" cy="566124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87624" y="332656"/>
            <a:ext cx="66967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>
                <a:solidFill>
                  <a:schemeClr val="accent1">
                    <a:lumMod val="75000"/>
                  </a:schemeClr>
                </a:solidFill>
              </a:rPr>
              <a:t>CICLO MENSTRUAL Y DESARROLLO FOLICULAR</a:t>
            </a:r>
          </a:p>
        </p:txBody>
      </p:sp>
    </p:spTree>
    <p:extLst>
      <p:ext uri="{BB962C8B-B14F-4D97-AF65-F5344CB8AC3E}">
        <p14:creationId xmlns:p14="http://schemas.microsoft.com/office/powerpoint/2010/main" val="3946763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77240" y="260648"/>
            <a:ext cx="835292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</a:rPr>
              <a:t>FECUNDACIÓN, EMBARAZO y PARTO</a:t>
            </a:r>
          </a:p>
          <a:p>
            <a:endParaRPr lang="es-ES" b="1" i="1" dirty="0"/>
          </a:p>
          <a:p>
            <a:r>
              <a:rPr lang="es-ES" sz="2000" b="1" i="1" dirty="0"/>
              <a:t>Fecundación</a:t>
            </a:r>
            <a:endParaRPr lang="es-ES" sz="2000" dirty="0"/>
          </a:p>
          <a:p>
            <a:endParaRPr lang="es-ES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Proceso a través del cual se unen el óvulo y el espermatozoide.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En la especie humana la </a:t>
            </a:r>
            <a:r>
              <a:rPr lang="es-ES" sz="2000" b="1" i="1" dirty="0"/>
              <a:t>fecundación</a:t>
            </a:r>
            <a:r>
              <a:rPr lang="es-ES" sz="2000" dirty="0"/>
              <a:t> es interna, es decir se produce dentro del cuerpo de la mujer, concretamente en las </a:t>
            </a:r>
            <a:r>
              <a:rPr lang="es-ES" sz="2000" b="1" i="1" dirty="0"/>
              <a:t>Trompas de Falopio</a:t>
            </a:r>
            <a:r>
              <a:rPr lang="es-ES" sz="2000" dirty="0"/>
              <a:t>.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Para ello es necesario que se produzca la </a:t>
            </a:r>
            <a:r>
              <a:rPr lang="es-ES" sz="2000" b="1" i="1" dirty="0"/>
              <a:t>copulación</a:t>
            </a:r>
            <a:r>
              <a:rPr lang="es-ES" sz="2000" dirty="0"/>
              <a:t> o </a:t>
            </a:r>
            <a:r>
              <a:rPr lang="es-ES" sz="2000" b="1" i="1" dirty="0"/>
              <a:t>coito</a:t>
            </a:r>
            <a:r>
              <a:rPr lang="es-ES" sz="2000" dirty="0"/>
              <a:t> que consiste en la introducción del </a:t>
            </a:r>
            <a:r>
              <a:rPr lang="es-ES" sz="2000" b="1" i="1" dirty="0"/>
              <a:t>pene</a:t>
            </a:r>
            <a:r>
              <a:rPr lang="es-ES" sz="2000" dirty="0"/>
              <a:t> en la </a:t>
            </a:r>
            <a:r>
              <a:rPr lang="es-ES" sz="2000" b="1" i="1" dirty="0"/>
              <a:t>vagina</a:t>
            </a:r>
            <a:r>
              <a:rPr lang="es-ES" sz="2000" dirty="0"/>
              <a:t> y la posterior </a:t>
            </a:r>
            <a:r>
              <a:rPr lang="es-ES" sz="2000" b="1" i="1" dirty="0"/>
              <a:t>eyaculación</a:t>
            </a:r>
            <a:r>
              <a:rPr lang="es-ES" sz="2000" dirty="0"/>
              <a:t> del semen.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49080"/>
            <a:ext cx="564062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291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476672"/>
            <a:ext cx="7920880" cy="5122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El semen pasará por la </a:t>
            </a:r>
            <a:r>
              <a:rPr lang="es-ES" sz="2000" b="1" i="1" dirty="0"/>
              <a:t>vagina</a:t>
            </a:r>
            <a:r>
              <a:rPr lang="es-ES" sz="2000" dirty="0"/>
              <a:t>, atravesará el </a:t>
            </a:r>
            <a:r>
              <a:rPr lang="es-ES" sz="2000" b="1" i="1" dirty="0"/>
              <a:t>útero</a:t>
            </a:r>
            <a:r>
              <a:rPr lang="es-ES" sz="2000" dirty="0"/>
              <a:t> y llegará a las </a:t>
            </a:r>
            <a:r>
              <a:rPr lang="es-ES" sz="2000" b="1" i="1" dirty="0"/>
              <a:t>Trompas de Falopio</a:t>
            </a:r>
            <a:r>
              <a:rPr lang="es-ES" sz="2000" dirty="0"/>
              <a:t>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De los cientos de miles de </a:t>
            </a:r>
            <a:r>
              <a:rPr lang="es-ES" sz="2000" b="1" i="1" dirty="0"/>
              <a:t>espermatozoides</a:t>
            </a:r>
            <a:r>
              <a:rPr lang="es-ES" sz="2000" dirty="0"/>
              <a:t>, solamente unos pocos llegarán hasta el </a:t>
            </a:r>
            <a:r>
              <a:rPr lang="es-ES" sz="2000" b="1" i="1" dirty="0"/>
              <a:t>óvulo</a:t>
            </a:r>
            <a:r>
              <a:rPr lang="es-ES" sz="2000" dirty="0"/>
              <a:t> y solamente uno podrá atravesar la membrana plasmática del </a:t>
            </a:r>
            <a:r>
              <a:rPr lang="es-ES" sz="2000" b="1" i="1" dirty="0"/>
              <a:t>óvulo</a:t>
            </a:r>
            <a:r>
              <a:rPr lang="es-ES" sz="2000" dirty="0"/>
              <a:t> y producirse la </a:t>
            </a:r>
            <a:r>
              <a:rPr lang="es-ES" sz="2000" b="1" i="1" dirty="0"/>
              <a:t>fecundación</a:t>
            </a:r>
            <a:r>
              <a:rPr lang="es-ES" sz="2000" dirty="0"/>
              <a:t>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Todos los demás </a:t>
            </a:r>
            <a:r>
              <a:rPr lang="es-ES" sz="2000" b="1" i="1" dirty="0"/>
              <a:t>espermatozoides</a:t>
            </a:r>
            <a:r>
              <a:rPr lang="es-ES" sz="2000" dirty="0"/>
              <a:t> son destruidos 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El </a:t>
            </a:r>
            <a:r>
              <a:rPr lang="es-ES" sz="2000" b="1" i="1" dirty="0"/>
              <a:t>óvulo</a:t>
            </a:r>
            <a:r>
              <a:rPr lang="es-ES" sz="2000" dirty="0"/>
              <a:t> fecundado es una nueva célula que vuelve a tener 46 cromosomas, ya que tendrá los 23 cromosomas del </a:t>
            </a:r>
            <a:r>
              <a:rPr lang="es-ES" sz="2000" b="1" i="1" dirty="0"/>
              <a:t>óvulo</a:t>
            </a:r>
            <a:r>
              <a:rPr lang="es-ES" sz="2000" dirty="0"/>
              <a:t> mas los 23 del </a:t>
            </a:r>
            <a:r>
              <a:rPr lang="es-ES" sz="2000" b="1" i="1" dirty="0"/>
              <a:t>espermatozoide</a:t>
            </a:r>
            <a:r>
              <a:rPr lang="es-ES" sz="2000" dirty="0"/>
              <a:t> y se denomina </a:t>
            </a:r>
            <a:r>
              <a:rPr lang="es-ES" sz="2000" b="1" i="1" dirty="0"/>
              <a:t>Cigoto</a:t>
            </a:r>
            <a:r>
              <a:rPr lang="es-ES" sz="2000" dirty="0"/>
              <a:t>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El </a:t>
            </a:r>
            <a:r>
              <a:rPr lang="es-ES" sz="2000" b="1" i="1" dirty="0"/>
              <a:t>cigoto</a:t>
            </a:r>
            <a:r>
              <a:rPr lang="es-ES" sz="2000" dirty="0"/>
              <a:t> comenzará a desplazarse a través de las trompas hasta implantarse en el </a:t>
            </a:r>
            <a:r>
              <a:rPr lang="es-ES" sz="2000" b="1" i="1" dirty="0"/>
              <a:t>útero</a:t>
            </a:r>
            <a:r>
              <a:rPr lang="es-ES" sz="20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078116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23464"/>
            <a:ext cx="6470501" cy="437264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8"/>
          <a:stretch/>
        </p:blipFill>
        <p:spPr>
          <a:xfrm>
            <a:off x="827584" y="50154"/>
            <a:ext cx="7488832" cy="220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09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2"/>
          <a:stretch/>
        </p:blipFill>
        <p:spPr>
          <a:xfrm>
            <a:off x="323528" y="620688"/>
            <a:ext cx="8712968" cy="59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76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849836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24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ientoluegoexisto.com/s/cc_images/cache_2414855594.png?t=12933573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052736"/>
            <a:ext cx="4968552" cy="5327393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411760" y="251356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DESARROLLO DEL EMBRIÓN</a:t>
            </a:r>
          </a:p>
        </p:txBody>
      </p:sp>
    </p:spTree>
    <p:extLst>
      <p:ext uri="{BB962C8B-B14F-4D97-AF65-F5344CB8AC3E}">
        <p14:creationId xmlns:p14="http://schemas.microsoft.com/office/powerpoint/2010/main" val="3678192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fullpreguntas.com/wp-content/uploads/2013/04/Fases-del-embaraz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736" y="2132856"/>
            <a:ext cx="8616744" cy="3912469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411760" y="251356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DESARROLLO DEL EMBARAZO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quemedico.com/archivo/etapas_par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6560418" cy="581773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343597" y="251356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FASES DEL PARTO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82809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/>
              <a:t>COMPLICACIONES DEL PARTO</a:t>
            </a:r>
          </a:p>
          <a:p>
            <a:pPr>
              <a:lnSpc>
                <a:spcPct val="150000"/>
              </a:lnSpc>
            </a:pPr>
            <a:endParaRPr lang="es-ES" dirty="0"/>
          </a:p>
          <a:p>
            <a:pPr marL="268288" indent="-268288"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/>
              <a:t>Mala postura del  feto: </a:t>
            </a:r>
          </a:p>
          <a:p>
            <a:pPr marL="725488" lvl="2" indent="-268288">
              <a:lnSpc>
                <a:spcPct val="150000"/>
              </a:lnSpc>
              <a:buFont typeface="Arial" pitchFamily="34" charset="0"/>
              <a:buChar char="•"/>
            </a:pPr>
            <a:r>
              <a:rPr lang="es-ES" i="1" dirty="0"/>
              <a:t>Cabeza no encajada en la pelvis de la madre</a:t>
            </a:r>
            <a:r>
              <a:rPr lang="es-ES" dirty="0"/>
              <a:t>: alarga la fase de expulsión</a:t>
            </a:r>
          </a:p>
          <a:p>
            <a:pPr marL="725488" lvl="2" indent="-268288">
              <a:lnSpc>
                <a:spcPct val="150000"/>
              </a:lnSpc>
              <a:buFont typeface="Arial" pitchFamily="34" charset="0"/>
              <a:buChar char="•"/>
            </a:pPr>
            <a:r>
              <a:rPr lang="es-ES" i="1" dirty="0"/>
              <a:t>Posición </a:t>
            </a:r>
            <a:r>
              <a:rPr lang="es-ES" i="1" dirty="0" err="1"/>
              <a:t>pedálica</a:t>
            </a:r>
            <a:r>
              <a:rPr lang="es-ES" dirty="0"/>
              <a:t>: el feto no se ha girado. Hay que practicar cesárea.</a:t>
            </a:r>
          </a:p>
          <a:p>
            <a:pPr marL="725488" lvl="2" indent="-268288">
              <a:lnSpc>
                <a:spcPct val="150000"/>
              </a:lnSpc>
            </a:pPr>
            <a:endParaRPr lang="es-ES" dirty="0"/>
          </a:p>
          <a:p>
            <a:pPr marL="268288" indent="-268288"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/>
              <a:t>Insuficiente dilatación del cuello del útero o de la vagina</a:t>
            </a:r>
            <a:r>
              <a:rPr lang="es-ES" dirty="0"/>
              <a:t>: se suministra </a:t>
            </a:r>
            <a:r>
              <a:rPr lang="es-ES" dirty="0" err="1"/>
              <a:t>oxitocina</a:t>
            </a:r>
            <a:r>
              <a:rPr lang="es-ES" dirty="0"/>
              <a:t> que produce dilatación y contracciones.</a:t>
            </a:r>
          </a:p>
          <a:p>
            <a:pPr marL="268288" indent="-268288">
              <a:lnSpc>
                <a:spcPct val="150000"/>
              </a:lnSpc>
            </a:pPr>
            <a:endParaRPr lang="es-ES" dirty="0"/>
          </a:p>
          <a:p>
            <a:pPr marL="268288" indent="-268288"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/>
              <a:t>Pinzamiento del cordón umbilical</a:t>
            </a:r>
            <a:r>
              <a:rPr lang="es-ES" dirty="0"/>
              <a:t>: provoca falta de riego sanguíneo al feto (no le llega oxígenos). Si se prolonga más de 5 min puede causar daños cerebrales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548680"/>
            <a:ext cx="7848872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El aparato reproductor es el encargado de producir las células sexuales o </a:t>
            </a:r>
            <a:r>
              <a:rPr lang="es-ES" b="1" i="1" dirty="0"/>
              <a:t>gametos</a:t>
            </a:r>
            <a:r>
              <a:rPr lang="es-ES" dirty="0"/>
              <a:t>, proceso que se activa a partir de la </a:t>
            </a:r>
            <a:r>
              <a:rPr lang="es-ES" b="1" i="1" dirty="0"/>
              <a:t>pubertad</a:t>
            </a:r>
            <a:r>
              <a:rPr lang="es-ES" dirty="0"/>
              <a:t> y que conduce también a la aparición de los caracteres sexuales secundarios. </a:t>
            </a:r>
          </a:p>
        </p:txBody>
      </p:sp>
      <p:pic>
        <p:nvPicPr>
          <p:cNvPr id="1026" name="Picture 2" descr="Resultado de imagen de fases pubert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554609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487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00629" y="414190"/>
            <a:ext cx="7632848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92D050"/>
                </a:solidFill>
              </a:rPr>
              <a:t>LA ESTERILIDAD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Es la imposibilidad de tener hijos. Se puede dar en el  hombre y/o en la mujer. Es necesario realizar una serie de pruebas diagnósticas que permitan determinar las causas de la infertilidad.</a:t>
            </a:r>
          </a:p>
          <a:p>
            <a:endParaRPr lang="es-ES" dirty="0"/>
          </a:p>
          <a:p>
            <a:endParaRPr lang="es-ES" dirty="0"/>
          </a:p>
          <a:p>
            <a:pPr algn="ctr"/>
            <a:r>
              <a:rPr lang="es-ES" sz="2000" b="1" dirty="0">
                <a:solidFill>
                  <a:srgbClr val="FF99CC"/>
                </a:solidFill>
              </a:rPr>
              <a:t>TÉCNICAS DE REPRODUCCIÓN ASISTIDA</a:t>
            </a:r>
          </a:p>
          <a:p>
            <a:endParaRPr lang="es-ES" dirty="0"/>
          </a:p>
          <a:p>
            <a:pPr marL="268288" indent="-268288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/>
              <a:t>Inseminación artificial</a:t>
            </a:r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430193"/>
            <a:ext cx="4536504" cy="19280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053" y="4653136"/>
            <a:ext cx="4427984" cy="188189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553671" y="3962427"/>
            <a:ext cx="235474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8288" indent="-268288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/>
              <a:t>Fecundación in vitro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1562005" cy="15857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ángulo 2"/>
          <p:cNvSpPr/>
          <p:nvPr/>
        </p:nvSpPr>
        <p:spPr>
          <a:xfrm>
            <a:off x="585581" y="285664"/>
            <a:ext cx="784887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70C0"/>
                </a:solidFill>
              </a:rPr>
              <a:t>MÉTODOS ANTICONCEPTIVOS</a:t>
            </a:r>
          </a:p>
          <a:p>
            <a:pPr marL="268288" indent="-268288">
              <a:buFont typeface="Arial" pitchFamily="34" charset="0"/>
              <a:buChar char="•"/>
            </a:pPr>
            <a:endParaRPr lang="es-ES" dirty="0"/>
          </a:p>
          <a:p>
            <a:pPr marL="268288" indent="-268288"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/>
              <a:t>Naturales</a:t>
            </a:r>
            <a:r>
              <a:rPr lang="es-ES" dirty="0"/>
              <a:t>: </a:t>
            </a:r>
            <a:r>
              <a:rPr lang="es-ES" dirty="0" err="1"/>
              <a:t>ogino</a:t>
            </a:r>
            <a:r>
              <a:rPr lang="es-ES" dirty="0"/>
              <a:t>, temperatura basal, mucosidad en el cuello uterino</a:t>
            </a:r>
          </a:p>
          <a:p>
            <a:pPr marL="268288" indent="-268288"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/>
              <a:t>Mecánicos</a:t>
            </a:r>
            <a:r>
              <a:rPr lang="es-ES" dirty="0"/>
              <a:t>: preservativo, diafragma, </a:t>
            </a:r>
            <a:r>
              <a:rPr lang="es-ES" dirty="0" err="1"/>
              <a:t>diu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4563" r="15342"/>
          <a:stretch/>
        </p:blipFill>
        <p:spPr>
          <a:xfrm>
            <a:off x="2555776" y="1844824"/>
            <a:ext cx="1782988" cy="15897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3"/>
          <a:stretch/>
        </p:blipFill>
        <p:spPr>
          <a:xfrm>
            <a:off x="4827406" y="1844824"/>
            <a:ext cx="1838097" cy="15703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27168" t="899" r="26173" b="-899"/>
          <a:stretch/>
        </p:blipFill>
        <p:spPr>
          <a:xfrm>
            <a:off x="6776893" y="1844824"/>
            <a:ext cx="1465229" cy="15677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ángulo 8"/>
          <p:cNvSpPr/>
          <p:nvPr/>
        </p:nvSpPr>
        <p:spPr>
          <a:xfrm>
            <a:off x="576817" y="4005064"/>
            <a:ext cx="671879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/>
              <a:t>Químicos</a:t>
            </a:r>
            <a:r>
              <a:rPr lang="es-ES" dirty="0"/>
              <a:t>: espermicidas, anticonceptivos orales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26" y="4797152"/>
            <a:ext cx="2348489" cy="1600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64" y="4797152"/>
            <a:ext cx="2624032" cy="16000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8403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70" y="2585348"/>
            <a:ext cx="4578902" cy="40324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ángulo 2"/>
          <p:cNvSpPr/>
          <p:nvPr/>
        </p:nvSpPr>
        <p:spPr>
          <a:xfrm>
            <a:off x="539552" y="1307945"/>
            <a:ext cx="5981935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/>
              <a:t>Quirúrgicos</a:t>
            </a:r>
            <a:r>
              <a:rPr lang="es-ES" dirty="0"/>
              <a:t>:  ligadura de trompas y vasectomía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5551604" y="1419877"/>
            <a:ext cx="3412884" cy="5321491"/>
            <a:chOff x="5551604" y="1419877"/>
            <a:chExt cx="3412884" cy="5321491"/>
          </a:xfrm>
        </p:grpSpPr>
        <p:grpSp>
          <p:nvGrpSpPr>
            <p:cNvPr id="8" name="Grupo 7"/>
            <p:cNvGrpSpPr/>
            <p:nvPr/>
          </p:nvGrpSpPr>
          <p:grpSpPr>
            <a:xfrm>
              <a:off x="5551604" y="1772816"/>
              <a:ext cx="3235909" cy="4844980"/>
              <a:chOff x="5551604" y="1772816"/>
              <a:chExt cx="3235909" cy="4844980"/>
            </a:xfrm>
          </p:grpSpPr>
          <p:grpSp>
            <p:nvGrpSpPr>
              <p:cNvPr id="6" name="Grupo 5"/>
              <p:cNvGrpSpPr/>
              <p:nvPr/>
            </p:nvGrpSpPr>
            <p:grpSpPr>
              <a:xfrm>
                <a:off x="6300192" y="1772816"/>
                <a:ext cx="2376264" cy="2257315"/>
                <a:chOff x="6156176" y="1772816"/>
                <a:chExt cx="2592288" cy="2736304"/>
              </a:xfrm>
            </p:grpSpPr>
            <p:pic>
              <p:nvPicPr>
                <p:cNvPr id="4" name="Imagen 3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059" r="50000" b="40617"/>
                <a:stretch/>
              </p:blipFill>
              <p:spPr>
                <a:xfrm>
                  <a:off x="6156176" y="1772816"/>
                  <a:ext cx="2520280" cy="2537584"/>
                </a:xfrm>
                <a:prstGeom prst="rect">
                  <a:avLst/>
                </a:prstGeom>
              </p:spPr>
            </p:pic>
            <p:sp>
              <p:nvSpPr>
                <p:cNvPr id="5" name="Rectángulo 4"/>
                <p:cNvSpPr/>
                <p:nvPr/>
              </p:nvSpPr>
              <p:spPr>
                <a:xfrm>
                  <a:off x="8316416" y="3789040"/>
                  <a:ext cx="432048" cy="7200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pic>
            <p:nvPicPr>
              <p:cNvPr id="7" name="Imagen 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011" t="44638" r="6058" b="1745"/>
              <a:stretch/>
            </p:blipFill>
            <p:spPr>
              <a:xfrm>
                <a:off x="5551604" y="4128635"/>
                <a:ext cx="3235909" cy="2489161"/>
              </a:xfrm>
              <a:prstGeom prst="rect">
                <a:avLst/>
              </a:prstGeom>
            </p:spPr>
          </p:pic>
        </p:grpSp>
        <p:sp>
          <p:nvSpPr>
            <p:cNvPr id="9" name="Rectángulo 8"/>
            <p:cNvSpPr/>
            <p:nvPr/>
          </p:nvSpPr>
          <p:spPr>
            <a:xfrm>
              <a:off x="5652120" y="1419877"/>
              <a:ext cx="3312368" cy="5321491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1" name="Rectángulo 10"/>
          <p:cNvSpPr/>
          <p:nvPr/>
        </p:nvSpPr>
        <p:spPr>
          <a:xfrm>
            <a:off x="2969841" y="347681"/>
            <a:ext cx="33713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solidFill>
                  <a:srgbClr val="0070C0"/>
                </a:solidFill>
              </a:rPr>
              <a:t>MÉTODOS ANTICONCEPTIVOS</a:t>
            </a:r>
          </a:p>
        </p:txBody>
      </p:sp>
    </p:spTree>
    <p:extLst>
      <p:ext uri="{BB962C8B-B14F-4D97-AF65-F5344CB8AC3E}">
        <p14:creationId xmlns:p14="http://schemas.microsoft.com/office/powerpoint/2010/main" val="4173852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63688" y="970245"/>
            <a:ext cx="5736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tx2">
                    <a:lumMod val="75000"/>
                  </a:schemeClr>
                </a:solidFill>
              </a:rPr>
              <a:t>APARATO REPRODUCTOR FEMENINO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339752" y="2155259"/>
            <a:ext cx="499792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Está formado por : </a:t>
            </a:r>
          </a:p>
          <a:p>
            <a:pPr>
              <a:lnSpc>
                <a:spcPct val="150000"/>
              </a:lnSpc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órganos genitales internos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órganos genitales externos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mamas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0727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691680" y="602318"/>
            <a:ext cx="5758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tx2">
                    <a:lumMod val="75000"/>
                  </a:schemeClr>
                </a:solidFill>
              </a:rPr>
              <a:t>ÓRGANOS GENITALES INTERNOS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944" y="2198798"/>
            <a:ext cx="5401030" cy="465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45581" y="5394507"/>
            <a:ext cx="33183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/>
              <a:t>Vagina </a:t>
            </a:r>
            <a:r>
              <a:rPr lang="es-ES" sz="2000" dirty="0"/>
              <a:t>Canal que comunica con el exterior, conducto por donde entrarán los espermatozoides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45581" y="4104429"/>
            <a:ext cx="31022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/>
              <a:t>Útero: </a:t>
            </a:r>
            <a:r>
              <a:rPr lang="es-ES" sz="2000" dirty="0">
                <a:solidFill>
                  <a:prstClr val="black"/>
                </a:solidFill>
              </a:rPr>
              <a:t>Órgano hueco y musculoso en el que se desarrollará el feto.</a:t>
            </a:r>
            <a:endParaRPr lang="es-ES" sz="2000" dirty="0"/>
          </a:p>
        </p:txBody>
      </p:sp>
      <p:sp>
        <p:nvSpPr>
          <p:cNvPr id="5" name="4 Rectángulo"/>
          <p:cNvSpPr/>
          <p:nvPr/>
        </p:nvSpPr>
        <p:spPr>
          <a:xfrm>
            <a:off x="245581" y="2198798"/>
            <a:ext cx="31022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/>
              <a:t>Trompas de Falopio: </a:t>
            </a:r>
            <a:r>
              <a:rPr lang="es-ES" sz="2000" dirty="0"/>
              <a:t>Conductos que comunican los ovarios con el útero y en los que se produce la fecundación. 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45581" y="1368981"/>
            <a:ext cx="88804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/>
              <a:t>Ovarios </a:t>
            </a:r>
            <a:r>
              <a:rPr lang="es-ES" sz="2000" dirty="0"/>
              <a:t>Órgano par en el que se producen y maduran los óvulos, el gameto femenino</a:t>
            </a:r>
          </a:p>
        </p:txBody>
      </p:sp>
    </p:spTree>
    <p:extLst>
      <p:ext uri="{BB962C8B-B14F-4D97-AF65-F5344CB8AC3E}">
        <p14:creationId xmlns:p14="http://schemas.microsoft.com/office/powerpoint/2010/main" val="555242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parato reproductor femen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5715000" cy="50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7 CuadroTexto"/>
          <p:cNvSpPr txBox="1"/>
          <p:nvPr/>
        </p:nvSpPr>
        <p:spPr>
          <a:xfrm>
            <a:off x="1691680" y="602318"/>
            <a:ext cx="5758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tx2">
                    <a:lumMod val="75000"/>
                  </a:schemeClr>
                </a:solidFill>
              </a:rPr>
              <a:t>ÓRGANOS GENITALES INTERNOS</a:t>
            </a:r>
          </a:p>
        </p:txBody>
      </p:sp>
    </p:spTree>
    <p:extLst>
      <p:ext uri="{BB962C8B-B14F-4D97-AF65-F5344CB8AC3E}">
        <p14:creationId xmlns:p14="http://schemas.microsoft.com/office/powerpoint/2010/main" val="1031933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158181"/>
              </p:ext>
            </p:extLst>
          </p:nvPr>
        </p:nvGraphicFramePr>
        <p:xfrm>
          <a:off x="647564" y="1139592"/>
          <a:ext cx="7920880" cy="2804160"/>
        </p:xfrm>
        <a:graphic>
          <a:graphicData uri="http://schemas.openxmlformats.org/drawingml/2006/table">
            <a:tbl>
              <a:tblPr/>
              <a:tblGrid>
                <a:gridCol w="2217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3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2000" b="1" dirty="0"/>
                        <a:t>Labios mayores</a:t>
                      </a:r>
                      <a:r>
                        <a:rPr lang="es-ES" sz="2000" dirty="0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000"/>
                        <a:t>Pliegues de piel cubiertos de vello.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2000" b="1"/>
                        <a:t>Labios menores</a:t>
                      </a:r>
                      <a:endParaRPr lang="es-ES" sz="20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Repliegues de piel sin vello, con muchas terminaciones nerviosas y glándulas.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2000" b="1"/>
                        <a:t>Clítoris</a:t>
                      </a:r>
                      <a:endParaRPr lang="es-ES" sz="20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000"/>
                        <a:t>Órgano eréctil situado en la confluencia superior de los labios menores, con muchas terminaciones nerviosas.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2000" b="1"/>
                        <a:t>Himen</a:t>
                      </a:r>
                      <a:r>
                        <a:rPr lang="es-ES" sz="2000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Membrana delgada y rosada que bloquea parcialmente la entrada a la vagina.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632" y="4221088"/>
            <a:ext cx="40100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195736" y="461863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2">
                    <a:lumMod val="75000"/>
                  </a:schemeClr>
                </a:solidFill>
              </a:rPr>
              <a:t>ÓRGANOS GENITALES EXTERNOS</a:t>
            </a:r>
          </a:p>
        </p:txBody>
      </p:sp>
    </p:spTree>
    <p:extLst>
      <p:ext uri="{BB962C8B-B14F-4D97-AF65-F5344CB8AC3E}">
        <p14:creationId xmlns:p14="http://schemas.microsoft.com/office/powerpoint/2010/main" val="3009331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8" y="1556792"/>
            <a:ext cx="6812235" cy="503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195736" y="461863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2">
                    <a:lumMod val="75000"/>
                  </a:schemeClr>
                </a:solidFill>
              </a:rPr>
              <a:t>MAMAS</a:t>
            </a:r>
          </a:p>
        </p:txBody>
      </p:sp>
    </p:spTree>
    <p:extLst>
      <p:ext uri="{BB962C8B-B14F-4D97-AF65-F5344CB8AC3E}">
        <p14:creationId xmlns:p14="http://schemas.microsoft.com/office/powerpoint/2010/main" val="2200435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79712" y="461863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2">
                    <a:lumMod val="75000"/>
                  </a:schemeClr>
                </a:solidFill>
              </a:rPr>
              <a:t>APARATO REPRODUCTOR MASCULINO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61664"/>
              </p:ext>
            </p:extLst>
          </p:nvPr>
        </p:nvGraphicFramePr>
        <p:xfrm>
          <a:off x="611560" y="4725144"/>
          <a:ext cx="8229600" cy="1859280"/>
        </p:xfrm>
        <a:graphic>
          <a:graphicData uri="http://schemas.openxmlformats.org/drawingml/2006/table">
            <a:tbl>
              <a:tblPr/>
              <a:tblGrid>
                <a:gridCol w="2304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ES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Órganos genitales externos</a:t>
                      </a:r>
                      <a:endParaRPr lang="es-E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s-E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2000" b="1"/>
                        <a:t>Pene</a:t>
                      </a:r>
                      <a:r>
                        <a:rPr lang="es-ES" sz="2000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Órgano copulador. Presenta gran cantidad de terminaciones nerviosas.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2000" b="1"/>
                        <a:t>Escroto</a:t>
                      </a:r>
                      <a:r>
                        <a:rPr lang="es-ES" sz="2000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Bolsa que recubre y aloja los testículos.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96" y="1268760"/>
            <a:ext cx="5021268" cy="327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6925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1125</Words>
  <Application>Microsoft Office PowerPoint</Application>
  <PresentationFormat>Presentación en pantalla (4:3)</PresentationFormat>
  <Paragraphs>132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Aller</vt:lpstr>
      <vt:lpstr>Arial</vt:lpstr>
      <vt:lpstr>Calibri</vt:lpstr>
      <vt:lpstr>Segoe Script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Beatriz</dc:creator>
  <cp:lastModifiedBy>Beatriz Lopez Lasala</cp:lastModifiedBy>
  <cp:revision>48</cp:revision>
  <dcterms:created xsi:type="dcterms:W3CDTF">2014-05-25T20:20:28Z</dcterms:created>
  <dcterms:modified xsi:type="dcterms:W3CDTF">2019-05-26T15:43:26Z</dcterms:modified>
</cp:coreProperties>
</file>