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8" r:id="rId2"/>
    <p:sldMasterId id="2147483712" r:id="rId3"/>
  </p:sldMasterIdLst>
  <p:notesMasterIdLst>
    <p:notesMasterId r:id="rId17"/>
  </p:notesMasterIdLst>
  <p:sldIdLst>
    <p:sldId id="257" r:id="rId4"/>
    <p:sldId id="276" r:id="rId5"/>
    <p:sldId id="261" r:id="rId6"/>
    <p:sldId id="264" r:id="rId7"/>
    <p:sldId id="258" r:id="rId8"/>
    <p:sldId id="268" r:id="rId9"/>
    <p:sldId id="267" r:id="rId10"/>
    <p:sldId id="269" r:id="rId11"/>
    <p:sldId id="270" r:id="rId12"/>
    <p:sldId id="273" r:id="rId13"/>
    <p:sldId id="271" r:id="rId14"/>
    <p:sldId id="266" r:id="rId15"/>
    <p:sldId id="277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E136B-D2D6-44C3-B858-809ABC43A923}" type="datetimeFigureOut">
              <a:rPr lang="es-ES" smtClean="0"/>
              <a:pPr/>
              <a:t>16/09/2019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4B6-79CF-4697-A98D-1A0B11D1D4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39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C18EE2-32B7-458C-9DC6-B6E97AE3239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3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83C17A-4B08-4DF3-8E09-C0180E63FE58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18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BEEE03-A2F0-427E-BE17-F197AB40183E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00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F500EE-C154-4E28-9E65-87D3730C7B48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518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E382EB-4026-44D4-9DC0-0202D5F4CB3C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829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298574-5738-40DC-87B3-8788AB9FF2B4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168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985B6-58CF-4D91-87B5-4D52D69FFE17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55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03245C-BB0A-46DD-9E47-C81796A1B44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959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635CD5-44CB-4ED0-803B-DBE160D3162B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22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01130-22CC-4D6F-8F01-C625E0961F32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16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807EC4-56CB-4CAF-BB22-361CE0CB0956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29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909CE6-DEBC-4860-984D-2D0C3A67AB55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3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1B30F7-A8C4-4D35-88E4-15891E58F1F6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028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CFA9D3-7037-437F-B82E-55BB0EFA4D35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56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3F614-DE4A-4A6A-A04F-FD3C7F0B44DF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10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94EA1C-3223-4C0F-A644-CCDE2B9D6A96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72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F999C3-B6C4-47D4-86EC-D2F73EEB70E7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13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93D37A-F6D2-4601-AA3A-5F2472A8EDDF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30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B42C4-E344-4DDF-BBA0-FB4F8F9B3C1A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26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6F21C-324B-4817-B15E-9D988AECE73A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63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635CD5-44CB-4ED0-803B-DBE160D3162B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10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01130-22CC-4D6F-8F01-C625E0961F32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56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807EC4-56CB-4CAF-BB22-361CE0CB0956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3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572D34-2B42-489B-8C15-09832788EF0D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210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909CE6-DEBC-4860-984D-2D0C3A67AB55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63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CFA9D3-7037-437F-B82E-55BB0EFA4D35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62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3F614-DE4A-4A6A-A04F-FD3C7F0B44DF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04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94EA1C-3223-4C0F-A644-CCDE2B9D6A96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60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F999C3-B6C4-47D4-86EC-D2F73EEB70E7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46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93D37A-F6D2-4601-AA3A-5F2472A8EDDF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38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B42C4-E344-4DDF-BBA0-FB4F8F9B3C1A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03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6F21C-324B-4817-B15E-9D988AECE73A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7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EA9A5-FEA6-4445-A3B5-C5917472E5AE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06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3C2861-7C85-48D7-90DA-F429272A9B10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13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1A19F-04E1-408C-B8D8-C051085D5DA7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5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6DB65A-1E17-447E-B1D5-E5AAA5979BBC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99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7336" y="292608"/>
            <a:ext cx="616305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B879B8-0628-4C20-AB4F-1DF055CD8DDA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908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8E458F-F9A3-4745-9D3F-E7B19891338F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89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9" name="Rectangle 8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980A50-2062-4FF0-B8E6-2D3DC7AD8CEA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3DED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E3DED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055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07460A-C229-4F79-A0B5-A5C2868107E7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2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07460A-C229-4F79-A0B5-A5C2868107E7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9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6943" y="2438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EL MÉTODO CIENTÍFICO</a:t>
            </a:r>
          </a:p>
        </p:txBody>
      </p:sp>
    </p:spTree>
    <p:extLst>
      <p:ext uri="{BB962C8B-B14F-4D97-AF65-F5344CB8AC3E}">
        <p14:creationId xmlns:p14="http://schemas.microsoft.com/office/powerpoint/2010/main" val="43541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38118" y="995101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s-ES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r>
              <a:rPr lang="es-ES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+7. Análisis de datos y resultados</a:t>
            </a:r>
          </a:p>
          <a:p>
            <a:pPr lvl="0">
              <a:buClr>
                <a:schemeClr val="dk1"/>
              </a:buClr>
            </a:pP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s-E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Los datos se analizan estadísticamente. Tanto los datos como los resultados del análisis se muestran utilizando tablas y gráficos. </a:t>
            </a: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</a:pP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</a:pP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s-ES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8. Conclusiones</a:t>
            </a:r>
          </a:p>
          <a:p>
            <a:pPr lvl="0">
              <a:buClr>
                <a:schemeClr val="dk1"/>
              </a:buClr>
            </a:pP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s-E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partir de los resultados se extraen las conclusiones con las que se acepta o se rechaza la hipótesis planteada.</a:t>
            </a: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s-ES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9. Elaboración de un informe</a:t>
            </a:r>
          </a:p>
          <a:p>
            <a:pPr lvl="0">
              <a:buClr>
                <a:schemeClr val="dk1"/>
              </a:buClr>
            </a:pP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s-E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Por último, es necesario elaborar un informe y compartir nuestros resultados con otros investigadores.</a:t>
            </a:r>
            <a:endParaRPr lang="es-ES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4" descr="Resultado de imagen de analizar da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46" y="1335719"/>
            <a:ext cx="1984068" cy="106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esultado de imagen de conclus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4576" r="11107" b="10051"/>
          <a:stretch/>
        </p:blipFill>
        <p:spPr bwMode="auto">
          <a:xfrm>
            <a:off x="1446061" y="3149246"/>
            <a:ext cx="1142808" cy="135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7444" y="5251161"/>
            <a:ext cx="1388182" cy="1388182"/>
          </a:xfrm>
          <a:prstGeom prst="rect">
            <a:avLst/>
          </a:prstGeom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69975" y="699278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8312" y="311658"/>
            <a:ext cx="3326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 2. El Método Científico</a:t>
            </a:r>
            <a:endParaRPr kumimoji="0" lang="en-GB" altLang="es-ES" sz="18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9975" y="1041730"/>
            <a:ext cx="7845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s-ES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3. ¿Qué ocurre si </a:t>
            </a:r>
            <a:r>
              <a:rPr lang="es-ES" b="1" dirty="0" smtClean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nuestra conclusión no corrobora la hipótesis?</a:t>
            </a:r>
            <a:endParaRPr lang="es-ES" b="1" dirty="0" smtClean="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</a:pP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>
              <a:buClr>
                <a:schemeClr val="dk1"/>
              </a:buClr>
              <a:buAutoNum type="arabicPeriod"/>
            </a:pPr>
            <a:r>
              <a:rPr lang="es-E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Repetir el experimento y asegurarse de que no se ha cometido ningún error durante el desarrollo del mismo. En el caso de que se obtengan los mismos resultados:</a:t>
            </a:r>
          </a:p>
          <a:p>
            <a:pPr marL="342900" lvl="0" indent="-342900">
              <a:buClr>
                <a:schemeClr val="dk1"/>
              </a:buClr>
              <a:buAutoNum type="arabicPeriod"/>
            </a:pP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>
              <a:buClr>
                <a:schemeClr val="dk1"/>
              </a:buClr>
              <a:buAutoNum type="arabicPeriod"/>
            </a:pPr>
            <a:r>
              <a:rPr lang="es-E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Revisar el diseño experimental y verificar que se han considerado todas las variables. Así mismo, conviene revisar trabajos previos.</a:t>
            </a:r>
          </a:p>
          <a:p>
            <a:pPr marL="342900" lvl="0" indent="-342900">
              <a:buClr>
                <a:schemeClr val="dk1"/>
              </a:buClr>
              <a:buAutoNum type="arabicPeriod"/>
            </a:pP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569975" y="699278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2" y="329946"/>
            <a:ext cx="3326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El Método Científico</a:t>
            </a: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250" name="Picture 2" descr="Resultado de imagen de conclu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620" y="3627053"/>
            <a:ext cx="1971029" cy="288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69974" y="3627053"/>
            <a:ext cx="5186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>
              <a:buClr>
                <a:schemeClr val="dk1"/>
              </a:buClr>
            </a:pPr>
            <a:r>
              <a:rPr lang="es-E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	Rechazar </a:t>
            </a:r>
            <a:r>
              <a:rPr lang="es-ES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 hipótesis y plantear una nueva. Diseñar y realizar un nuevo experimento hasta que se pueda corroborar la hipótesis.</a:t>
            </a:r>
          </a:p>
        </p:txBody>
      </p:sp>
    </p:spTree>
    <p:extLst>
      <p:ext uri="{BB962C8B-B14F-4D97-AF65-F5344CB8AC3E}">
        <p14:creationId xmlns:p14="http://schemas.microsoft.com/office/powerpoint/2010/main" val="3335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36"/>
          <p:cNvSpPr txBox="1"/>
          <p:nvPr/>
        </p:nvSpPr>
        <p:spPr>
          <a:xfrm>
            <a:off x="677098" y="1278171"/>
            <a:ext cx="80010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s-E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Como estudiante, puedes explorar el mundo y resolver problemas cotidianos utilizando el método científico.</a:t>
            </a:r>
            <a:r>
              <a:rPr lang="es-E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es-E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 descr="Resultado de imagen de mÃ©todo cientÃ­f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52" y="2344704"/>
            <a:ext cx="6391529" cy="325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569975" y="699278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8312" y="275082"/>
            <a:ext cx="3326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18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El </a:t>
            </a:r>
            <a:r>
              <a:rPr kumimoji="0" lang="en-GB" altLang="es-ES" sz="1800" b="0" i="0" u="none" strike="noStrike" kern="1200" cap="none" spc="0" normalizeH="0" baseline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Método</a:t>
            </a:r>
            <a:r>
              <a:rPr kumimoji="0" lang="en-GB" altLang="es-ES" sz="1800" b="0" i="0" u="none" strike="noStrike" kern="1200" cap="none" spc="0" normalizeH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s-ES" sz="1800" b="0" i="0" u="none" strike="noStrike" kern="1200" cap="none" spc="0" normalizeH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Científico</a:t>
            </a:r>
            <a:endParaRPr kumimoji="0" lang="en-GB" altLang="es-ES" sz="1800" b="0" i="0" u="none" strike="noStrike" kern="1200" cap="none" spc="0" normalizeH="0" baseline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42034" y="1903721"/>
            <a:ext cx="52711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buAutoNum type="arabicPeriod"/>
              <a:tabLst>
                <a:tab pos="87313" algn="l"/>
              </a:tabLst>
            </a:pPr>
            <a:r>
              <a:rPr lang="es-ES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 tu entorno</a:t>
            </a:r>
          </a:p>
          <a:p>
            <a:pPr marL="357188" indent="-357188">
              <a:buAutoNum type="arabicPeriod"/>
              <a:tabLst>
                <a:tab pos="87313" algn="l"/>
              </a:tabLst>
            </a:pPr>
            <a:r>
              <a:rPr lang="es-ES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Hazte una pregunta</a:t>
            </a:r>
          </a:p>
          <a:p>
            <a:pPr marL="357188" indent="-357188">
              <a:buAutoNum type="arabicPeriod"/>
              <a:tabLst>
                <a:tab pos="87313" algn="l"/>
              </a:tabLst>
            </a:pPr>
            <a:r>
              <a:rPr lang="es-ES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Investiga sobre el tema que has elegido</a:t>
            </a:r>
            <a:endParaRPr lang="es-ES" sz="2000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indent="-357188">
              <a:tabLst>
                <a:tab pos="87313" algn="l"/>
              </a:tabLst>
            </a:pPr>
            <a:r>
              <a:rPr lang="es-ES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	Plantea una hipótesis</a:t>
            </a:r>
          </a:p>
          <a:p>
            <a:r>
              <a:rPr lang="es-ES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s-ES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Diseña tu experimento</a:t>
            </a:r>
          </a:p>
          <a:p>
            <a:pPr marL="447675"/>
            <a:r>
              <a:rPr lang="es-ES" sz="2000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5.1. Materiales</a:t>
            </a:r>
          </a:p>
          <a:p>
            <a:pPr marL="447675"/>
            <a:r>
              <a:rPr lang="es-ES" sz="2000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5.2. Procedimiento</a:t>
            </a:r>
          </a:p>
          <a:p>
            <a:r>
              <a:rPr lang="es-ES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Resultados</a:t>
            </a:r>
          </a:p>
          <a:p>
            <a:pPr marL="447675" defTabSz="447675"/>
            <a:r>
              <a:rPr lang="es-ES" sz="2000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6.1. Obtención de datos</a:t>
            </a:r>
          </a:p>
          <a:p>
            <a:pPr marL="447675" defTabSz="447675"/>
            <a:r>
              <a:rPr lang="es-ES" sz="2000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6.2. Análisis de datos</a:t>
            </a:r>
          </a:p>
          <a:p>
            <a:r>
              <a:rPr lang="es-ES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Discusión de resultados</a:t>
            </a:r>
          </a:p>
          <a:p>
            <a:r>
              <a:rPr lang="es-ES" sz="20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Conclusiones</a:t>
            </a:r>
            <a:endParaRPr lang="es-ES" sz="20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569975" y="607838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2" y="183642"/>
            <a:ext cx="3326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18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El </a:t>
            </a:r>
            <a:r>
              <a:rPr kumimoji="0" lang="en-GB" altLang="es-ES" sz="1800" b="0" i="0" u="none" strike="noStrike" kern="1200" cap="none" spc="0" normalizeH="0" baseline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Método</a:t>
            </a:r>
            <a:r>
              <a:rPr kumimoji="0" lang="en-GB" altLang="es-ES" sz="18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s-ES" sz="1800" b="0" i="0" u="none" strike="noStrike" kern="1200" cap="none" spc="0" normalizeH="0" baseline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Científico</a:t>
            </a:r>
            <a:endParaRPr kumimoji="0" lang="en-GB" altLang="es-ES" sz="1800" b="0" i="0" u="none" strike="noStrike" kern="1200" cap="none" spc="0" normalizeH="0" baseline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62413" y="919848"/>
            <a:ext cx="5835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s-E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 tu experimento y escribe un informe</a:t>
            </a:r>
            <a:endParaRPr lang="es-ES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V="1">
            <a:off x="569975" y="699278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68312" y="267130"/>
            <a:ext cx="3326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1800" b="0" i="0" u="none" strike="noStrike" kern="1200" cap="none" spc="0" normalizeH="0" baseline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Método</a:t>
            </a:r>
            <a:r>
              <a:rPr kumimoji="0" lang="en-GB" altLang="es-ES" sz="1800" b="0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s-ES" sz="1800" b="0" i="0" u="none" strike="noStrike" kern="1200" cap="none" spc="0" normalizeH="0" baseline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Científico</a:t>
            </a:r>
            <a:endParaRPr kumimoji="0" lang="en-GB" altLang="es-ES" sz="1800" b="0" i="0" u="none" strike="noStrike" kern="1200" cap="none" spc="0" normalizeH="0" baseline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330952" y="155186"/>
            <a:ext cx="352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COPIA EN TU CUADERNO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52515" y="1073436"/>
            <a:ext cx="4650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Eras Light ITC" panose="020B0402030504020804" pitchFamily="34" charset="0"/>
              </a:rPr>
              <a:t>TEMA 1: EL MÉTODO CIENTÍFICO</a:t>
            </a:r>
            <a:endParaRPr lang="es-ES" sz="2400" b="1" dirty="0">
              <a:solidFill>
                <a:srgbClr val="002060"/>
              </a:solidFill>
              <a:latin typeface="Eras Light ITC" panose="020B04020305040208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77284" y="2057689"/>
            <a:ext cx="7927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 smtClean="0"/>
              <a:t>Ciencia y </a:t>
            </a:r>
            <a:r>
              <a:rPr lang="es-ES" dirty="0" err="1" smtClean="0"/>
              <a:t>pseudociencia</a:t>
            </a:r>
            <a:endParaRPr lang="es-ES" dirty="0" smtClean="0"/>
          </a:p>
          <a:p>
            <a:endParaRPr lang="es-ES" dirty="0" smtClean="0"/>
          </a:p>
          <a:p>
            <a:pPr marL="342900" indent="-342900"/>
            <a:r>
              <a:rPr lang="es-ES" dirty="0" smtClean="0"/>
              <a:t>2.	El método científico</a:t>
            </a:r>
          </a:p>
          <a:p>
            <a:pPr marL="800100" lvl="1" indent="-342900">
              <a:buFont typeface="+mj-lt"/>
              <a:buAutoNum type="alphaLcParenR"/>
            </a:pPr>
            <a:r>
              <a:rPr lang="es-ES" i="1" dirty="0" smtClean="0"/>
              <a:t>Definición</a:t>
            </a:r>
            <a:endParaRPr lang="es-ES" dirty="0" smtClean="0"/>
          </a:p>
          <a:p>
            <a:pPr marL="800100" lvl="1" indent="-342900">
              <a:buFont typeface="+mj-lt"/>
              <a:buAutoNum type="alphaLcParenR"/>
            </a:pPr>
            <a:r>
              <a:rPr lang="es-ES" i="1" dirty="0" smtClean="0"/>
              <a:t>Pasos</a:t>
            </a:r>
          </a:p>
          <a:p>
            <a:pPr marL="800100" lvl="1" indent="-342900">
              <a:buFont typeface="+mj-lt"/>
              <a:buAutoNum type="alphaLcParenR"/>
            </a:pPr>
            <a:endParaRPr lang="es-ES" dirty="0" smtClean="0"/>
          </a:p>
          <a:p>
            <a:pPr marL="342900" indent="-342900"/>
            <a:r>
              <a:rPr lang="es-ES" dirty="0" smtClean="0"/>
              <a:t>3.	¿Qué ocurre si nuestros resultados no corroboran nuestra hipótesis?</a:t>
            </a:r>
          </a:p>
          <a:p>
            <a:pPr marL="342900" indent="-342900">
              <a:buAutoNum type="arabicPeriod"/>
            </a:pPr>
            <a:endParaRPr lang="es-ES" dirty="0" smtClean="0"/>
          </a:p>
          <a:p>
            <a:pPr marL="342900" indent="-342900"/>
            <a:r>
              <a:rPr lang="es-ES" dirty="0" smtClean="0"/>
              <a:t>4.	</a:t>
            </a:r>
            <a:r>
              <a:rPr lang="es-ES" i="1" dirty="0" smtClean="0"/>
              <a:t> Actividad: música y deberes</a:t>
            </a:r>
          </a:p>
          <a:p>
            <a:endParaRPr lang="es-ES" dirty="0" smtClean="0"/>
          </a:p>
          <a:p>
            <a:pPr marL="342900" indent="-342900"/>
            <a:r>
              <a:rPr lang="es-ES" dirty="0" smtClean="0"/>
              <a:t>5.	Haz tu experimento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1289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V="1">
            <a:off x="569975" y="799862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407951"/>
              </p:ext>
            </p:extLst>
          </p:nvPr>
        </p:nvGraphicFramePr>
        <p:xfrm>
          <a:off x="828611" y="1722486"/>
          <a:ext cx="74523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0589">
                  <a:extLst>
                    <a:ext uri="{9D8B030D-6E8A-4147-A177-3AD203B41FA5}">
                      <a16:colId xmlns:a16="http://schemas.microsoft.com/office/drawing/2014/main" val="962472948"/>
                    </a:ext>
                  </a:extLst>
                </a:gridCol>
                <a:gridCol w="749808">
                  <a:extLst>
                    <a:ext uri="{9D8B030D-6E8A-4147-A177-3AD203B41FA5}">
                      <a16:colId xmlns:a16="http://schemas.microsoft.com/office/drawing/2014/main" val="922898127"/>
                    </a:ext>
                  </a:extLst>
                </a:gridCol>
                <a:gridCol w="731963">
                  <a:extLst>
                    <a:ext uri="{9D8B030D-6E8A-4147-A177-3AD203B41FA5}">
                      <a16:colId xmlns:a16="http://schemas.microsoft.com/office/drawing/2014/main" val="318686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Afirmación</a:t>
                      </a:r>
                      <a:endParaRPr lang="es-E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YES</a:t>
                      </a:r>
                      <a:endParaRPr lang="es-E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NO</a:t>
                      </a:r>
                      <a:endParaRPr lang="es-E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08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ahoma"/>
                        <a:buNone/>
                      </a:pPr>
                      <a:r>
                        <a:rPr lang="es-ES" sz="1800" b="0" i="0" u="none" noProof="0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 Tierra</a:t>
                      </a:r>
                      <a:r>
                        <a:rPr lang="es-ES" sz="1800" b="0" i="0" u="none" baseline="0" noProof="0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gira alrededor del Sol</a:t>
                      </a:r>
                      <a:endParaRPr lang="es-ES" sz="1800" b="0" i="0" u="none" noProof="0" dirty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s-ES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</a:t>
                      </a:r>
                      <a:endParaRPr lang="es-E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722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0" i="0" u="none" noProof="0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Viernes trece es un día de mala suerte</a:t>
                      </a:r>
                      <a:endParaRPr lang="es-ES" noProof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37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noProof="0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Cada célula proviene de otra</a:t>
                      </a:r>
                      <a:r>
                        <a:rPr lang="es-ES" sz="1800" b="0" i="0" u="none" baseline="0" noProof="0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célula</a:t>
                      </a:r>
                      <a:endParaRPr lang="es-ES" sz="1800" b="0" i="0" u="none" noProof="0" dirty="0" smtClean="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63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0" i="0" u="none" noProof="0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Nuestro destino está escrito en las estrellas</a:t>
                      </a:r>
                      <a:endParaRPr lang="es-ES" noProof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35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0" i="0" u="none" noProof="0" dirty="0" smtClean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Cuando un objeto se calienta, se dilata</a:t>
                      </a:r>
                      <a:endParaRPr lang="es-ES" noProof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528324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3013208" y="1049387"/>
            <a:ext cx="2385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¿</a:t>
            </a:r>
            <a:r>
              <a:rPr lang="en-US" sz="2400" b="1" dirty="0" err="1" smtClean="0">
                <a:solidFill>
                  <a:schemeClr val="accent1">
                    <a:lumMod val="2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un </a:t>
            </a:r>
            <a:r>
              <a:rPr lang="en-US" sz="2400" b="1" dirty="0" err="1" smtClean="0">
                <a:solidFill>
                  <a:schemeClr val="accent1">
                    <a:lumMod val="2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hecho</a:t>
            </a:r>
            <a:r>
              <a:rPr lang="en-US" sz="2400" b="1" dirty="0" smtClean="0">
                <a:solidFill>
                  <a:schemeClr val="accent1">
                    <a:lumMod val="2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 lang="en-US" sz="2400" b="1" dirty="0">
              <a:solidFill>
                <a:schemeClr val="accent1">
                  <a:lumMod val="25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" name="Shape 114" descr="https://sciencesource2.pearsoncanada.ca/images/quiz_earthrotation.jp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271057" y="4210101"/>
            <a:ext cx="4443541" cy="237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22" descr="http://nationwide-appraisals.com/wp-content/uploads/Friday-the-13th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141176" y="4133088"/>
            <a:ext cx="2703302" cy="26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Resultado de imagen de MITOSI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3"/>
          <a:stretch/>
        </p:blipFill>
        <p:spPr bwMode="auto">
          <a:xfrm>
            <a:off x="1871929" y="4517208"/>
            <a:ext cx="5241797" cy="225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de ASTROLOG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84" y="4081321"/>
            <a:ext cx="5306887" cy="268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hape 146" descr="http://resources0.news.com.au/images/2010/01/12/1225818/598540-buckled-tracks.jp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2371911" y="4081321"/>
            <a:ext cx="4241833" cy="2689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6917523" y="2132397"/>
            <a:ext cx="494873" cy="301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673427" y="2498157"/>
            <a:ext cx="494873" cy="301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999271" y="2853148"/>
            <a:ext cx="494873" cy="301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673426" y="3230969"/>
            <a:ext cx="494873" cy="301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980982" y="3607120"/>
            <a:ext cx="494873" cy="2871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69975" y="414476"/>
            <a:ext cx="398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1. Ciencia 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y </a:t>
            </a: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Pseudociencia</a:t>
            </a: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0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V="1">
            <a:off x="569975" y="799862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3604" y="1281799"/>
            <a:ext cx="8068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s-ES" sz="2400" b="1" dirty="0" smtClean="0">
                <a:solidFill>
                  <a:schemeClr val="accent1">
                    <a:lumMod val="2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¿Cómo podemos determinar que algo es un hecho?</a:t>
            </a:r>
            <a:endParaRPr lang="es-ES" sz="2400" b="1" dirty="0">
              <a:solidFill>
                <a:schemeClr val="accent1">
                  <a:lumMod val="25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Shape 152"/>
          <p:cNvSpPr txBox="1"/>
          <p:nvPr/>
        </p:nvSpPr>
        <p:spPr>
          <a:xfrm>
            <a:off x="866333" y="2037575"/>
            <a:ext cx="7622531" cy="13845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Tiene que ser fiable, verdadero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0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Debe ser probado a través del método científico</a:t>
            </a:r>
            <a:endParaRPr lang="es-ES" sz="2000" b="0" i="0" u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7106" name="Picture 2" descr="Resultado de imagen de metodo cientif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28" y="3716245"/>
            <a:ext cx="4187824" cy="314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69975" y="385626"/>
            <a:ext cx="398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1. Ciencia 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y </a:t>
            </a: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Pseudociencia</a:t>
            </a: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68313" y="1736725"/>
            <a:ext cx="831691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1938" indent="-261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es-ES" altLang="es-ES" sz="2000" b="1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es-ES" altLang="es-ES" sz="20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Ciencia </a:t>
            </a:r>
            <a:r>
              <a:rPr kumimoji="0" lang="en-GB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en-GB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RAE): </a:t>
            </a:r>
            <a:r>
              <a:rPr kumimoji="0" lang="en-GB" altLang="es-ES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Conjunto de conocimientos obtenidos mediante la observación y el razonamiento, sistemáticamente estructurados y de los que se deducen principios y leyes generales con capacidad predictiva y comprobables experimentalmente.</a:t>
            </a:r>
            <a:r>
              <a:rPr kumimoji="0" lang="en-GB" alt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lvl="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kumimoji="0" lang="en-GB" alt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en-GB" alt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Pseudosciencia</a:t>
            </a:r>
            <a:r>
              <a:rPr kumimoji="0" lang="en-GB" alt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en-GB" alt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E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aquella afirmación, creencia o práctica </a:t>
            </a:r>
            <a:r>
              <a:rPr lang="es-ES" altLang="es-E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</a:t>
            </a:r>
            <a:r>
              <a:rPr lang="es-ES" altLang="es-E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presentada como científica y fáctico, pero </a:t>
            </a:r>
            <a:r>
              <a:rPr lang="es-ES" altLang="es-E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no ha sido demostrada mediante el método científico</a:t>
            </a:r>
            <a:endParaRPr kumimoji="0" lang="en-GB" alt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569975" y="799862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68312" y="430530"/>
            <a:ext cx="398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1. Ciencia 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y </a:t>
            </a:r>
            <a:r>
              <a:rPr kumimoji="0" lang="es-ES" alt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Pseudociencia</a:t>
            </a: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V="1">
            <a:off x="569975" y="623732"/>
            <a:ext cx="8215249" cy="27585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90949" y="213085"/>
            <a:ext cx="3326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2.</a:t>
            </a:r>
            <a:r>
              <a:rPr kumimoji="0" lang="es-ES" altLang="es-ES" sz="1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 El 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Método 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Científico</a:t>
            </a: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hape 245"/>
          <p:cNvSpPr txBox="1"/>
          <p:nvPr/>
        </p:nvSpPr>
        <p:spPr>
          <a:xfrm>
            <a:off x="955625" y="2054258"/>
            <a:ext cx="4605119" cy="19213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s-E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 el </a:t>
            </a:r>
            <a:r>
              <a:rPr lang="es-E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conjunto de normas por el cual debemos regirnos para producir conocimiento con rigor y validez científica</a:t>
            </a:r>
            <a:r>
              <a:rPr lang="es-E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Es </a:t>
            </a:r>
            <a:r>
              <a:rPr lang="es-ES" sz="2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una forma estructurada y sistemática de abordar la investigación en el ámbito de las ciencias.</a:t>
            </a:r>
            <a:endParaRPr lang="en-US" sz="20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" name="Shape 246" descr="https://aos.iacpublishinglabs.com/question/aq/1400px-788px/systematic-observation-psychology_62ca7bb505ed13ff.jpg?domain=cx.aos.ask.com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48258" y="4116788"/>
            <a:ext cx="4419854" cy="255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5" r="25533"/>
          <a:stretch/>
        </p:blipFill>
        <p:spPr bwMode="auto">
          <a:xfrm>
            <a:off x="5907024" y="1913112"/>
            <a:ext cx="2752344" cy="399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335024" y="9897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s-E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Método científico</a:t>
            </a:r>
          </a:p>
          <a:p>
            <a:pPr marL="800100" lvl="1" indent="-342900">
              <a:buFont typeface="+mj-lt"/>
              <a:buAutoNum type="alphaLcParenR"/>
            </a:pPr>
            <a:r>
              <a:rPr lang="es-ES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Definición</a:t>
            </a:r>
            <a:endParaRPr lang="es-ES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s-ES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Pasos</a:t>
            </a:r>
            <a:endParaRPr lang="es-ES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53"/>
          <p:cNvSpPr txBox="1"/>
          <p:nvPr/>
        </p:nvSpPr>
        <p:spPr>
          <a:xfrm>
            <a:off x="1063179" y="755054"/>
            <a:ext cx="7511265" cy="58604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s-ES" sz="2000" b="1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 método científico </a:t>
            </a:r>
            <a:r>
              <a:rPr lang="es-ES" sz="20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incluye los siguientes pasos:</a:t>
            </a:r>
            <a:endParaRPr lang="es-ES" sz="2000" b="1" i="0" u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lang="es-ES" sz="2000" b="0" i="0" u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s-E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Observación</a:t>
            </a: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s-E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s-E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Planteamiento del problema</a:t>
            </a: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lang="es-ES" sz="20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s-E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Investigación del problema</a:t>
            </a: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lang="es-ES" sz="20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s-E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4. </a:t>
            </a:r>
            <a:r>
              <a:rPr lang="es-E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Hipótesis</a:t>
            </a:r>
            <a:endParaRPr lang="es-ES" sz="20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lang="es-ES" sz="20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s-E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5. Experimentación</a:t>
            </a: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lang="es-ES" sz="20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s-E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6. </a:t>
            </a:r>
            <a:r>
              <a:rPr lang="es-E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Analizar datos</a:t>
            </a:r>
            <a:endParaRPr lang="es-ES" sz="20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lang="es-ES" sz="20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s-E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7. </a:t>
            </a:r>
            <a:r>
              <a:rPr lang="es-E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Resultados</a:t>
            </a:r>
            <a:endParaRPr lang="es-ES" sz="20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lang="es-ES" sz="20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s-E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8. Conclusión</a:t>
            </a: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lang="es-ES" sz="20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s-E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9. Elaboración de un informe</a:t>
            </a:r>
            <a:endParaRPr lang="es-ES" sz="20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lang="es-ES" sz="2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569975" y="593131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69975" y="223799"/>
            <a:ext cx="3326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2. El Método Científico </a:t>
            </a: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30068" y="1049679"/>
            <a:ext cx="5943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s-ES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1+2. Observación y planteamiento del problema</a:t>
            </a: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s-E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Observar el entorno que ter rodea y cuestionarse sobre algo de lo que no conoces la respuesta. ,</a:t>
            </a:r>
          </a:p>
          <a:p>
            <a:pPr lvl="0">
              <a:buClr>
                <a:schemeClr val="dk1"/>
              </a:buClr>
              <a:buSzPct val="25000"/>
            </a:pP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>
              <a:buClr>
                <a:schemeClr val="dk1"/>
              </a:buClr>
              <a:buSzPct val="25000"/>
            </a:pP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just">
              <a:buClr>
                <a:schemeClr val="dk1"/>
              </a:buClr>
              <a:buSzPct val="25000"/>
            </a:pPr>
            <a:r>
              <a:rPr lang="es-ES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Investigar el problema</a:t>
            </a:r>
          </a:p>
          <a:p>
            <a:pPr lvl="0" algn="just">
              <a:buClr>
                <a:schemeClr val="dk1"/>
              </a:buClr>
              <a:buSzPct val="25000"/>
            </a:pPr>
            <a:r>
              <a:rPr lang="es-E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Buscar información sobre el problema que quieres estudiar. Puedes utilizar libros, revistas o páginas web.</a:t>
            </a:r>
          </a:p>
          <a:p>
            <a:pPr lvl="0" algn="just">
              <a:buClr>
                <a:schemeClr val="dk1"/>
              </a:buClr>
              <a:buSzPct val="25000"/>
            </a:pPr>
            <a:endParaRPr lang="es-ES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just">
              <a:buClr>
                <a:schemeClr val="dk1"/>
              </a:buClr>
              <a:buSzPct val="25000"/>
            </a:pPr>
            <a:endParaRPr lang="es-ES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just">
              <a:buClr>
                <a:schemeClr val="dk1"/>
              </a:buClr>
              <a:buSzPct val="25000"/>
            </a:pPr>
            <a:endParaRPr lang="es-ES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just">
              <a:buClr>
                <a:schemeClr val="dk1"/>
              </a:buClr>
              <a:buSzPct val="25000"/>
            </a:pPr>
            <a:r>
              <a:rPr lang="es-ES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4. Formular una hipótesis</a:t>
            </a: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just">
              <a:buClr>
                <a:schemeClr val="dk1"/>
              </a:buClr>
            </a:pP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just">
              <a:buClr>
                <a:schemeClr val="dk1"/>
              </a:buClr>
              <a:buSzPct val="25000"/>
            </a:pPr>
            <a:r>
              <a:rPr lang="es-ES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Suposición hecha a partir de unos datos que sirve de base para iniciar una investigación y que da una respuesta posible a nuestro problema.</a:t>
            </a:r>
            <a:endParaRPr lang="es-ES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1202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5" y="2906869"/>
            <a:ext cx="1706341" cy="170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6" r="10404"/>
          <a:stretch/>
        </p:blipFill>
        <p:spPr bwMode="auto">
          <a:xfrm>
            <a:off x="1058098" y="4776990"/>
            <a:ext cx="111099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569975" y="680990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9975" y="311658"/>
            <a:ext cx="3326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2. El Método 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Científico</a:t>
            </a:r>
            <a:endParaRPr kumimoji="0" lang="es-ES" altLang="es-E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10" name="Picture 10" descr="Resultado de imagen de fases metodo cientifico muÃ±ec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7872" r="10724" b="11296"/>
          <a:stretch/>
        </p:blipFill>
        <p:spPr bwMode="auto">
          <a:xfrm>
            <a:off x="1058098" y="844770"/>
            <a:ext cx="1435608" cy="175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9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45634" y="757944"/>
            <a:ext cx="622490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s-ES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5. Experimentación</a:t>
            </a:r>
          </a:p>
          <a:p>
            <a:pPr>
              <a:lnSpc>
                <a:spcPct val="150000"/>
              </a:lnSpc>
            </a:pPr>
            <a:r>
              <a:rPr lang="es-ES" altLang="en-US" sz="1600" dirty="0" smtClean="0"/>
              <a:t>Este </a:t>
            </a:r>
            <a:r>
              <a:rPr lang="es-ES" altLang="en-US" sz="1600" dirty="0" smtClean="0"/>
              <a:t>paso consiste en diseñar y realizar el experimento con que vas a comprobar si tu hipótesis es verdadera o no. </a:t>
            </a:r>
          </a:p>
          <a:p>
            <a:pPr>
              <a:lnSpc>
                <a:spcPct val="150000"/>
              </a:lnSpc>
            </a:pPr>
            <a:r>
              <a:rPr lang="es-ES" altLang="en-US" sz="1600" dirty="0" smtClean="0"/>
              <a:t>La experimentación tiene, a su vez, varios componentes:</a:t>
            </a:r>
            <a:endParaRPr lang="es-ES" altLang="en-US" dirty="0" smtClean="0"/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569975" y="699278"/>
            <a:ext cx="8215249" cy="22797"/>
          </a:xfrm>
          <a:prstGeom prst="line">
            <a:avLst/>
          </a:prstGeom>
          <a:noFill/>
          <a:ln w="57150" cmpd="thinThick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2" y="311658"/>
            <a:ext cx="33264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Arial" panose="020B0604020202020204" pitchFamily="34" charset="0"/>
              </a:rPr>
              <a:t>2. El Método Científico</a:t>
            </a:r>
            <a:endParaRPr kumimoji="0" lang="en-GB" altLang="es-ES" sz="1800" b="0" i="0" u="none" strike="noStrike" kern="1200" cap="none" spc="0" normalizeH="0" baseline="0" noProof="1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Copperplate Gothic Bold" panose="020E07050202060204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2226" name="Picture 2" descr="Resultado de imagen de experimentaciÃ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4" y="949622"/>
            <a:ext cx="1232472" cy="12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96433" y="2409640"/>
            <a:ext cx="8762332" cy="4293483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s-ES" altLang="en-US" sz="1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Lista de material</a:t>
            </a:r>
            <a:r>
              <a:rPr lang="es-E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alt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relación de los materiales que vas a utilizar para realizar el experimento. </a:t>
            </a:r>
          </a:p>
          <a:p>
            <a:pPr>
              <a:lnSpc>
                <a:spcPct val="150000"/>
              </a:lnSpc>
            </a:pPr>
            <a:r>
              <a:rPr lang="es-E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s-ES" altLang="en-US" sz="1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Procedimiento</a:t>
            </a:r>
            <a:r>
              <a:rPr lang="es-E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ES" alt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secuencia de pasos que vas a realizar durante el experimento. Durante el diseño del experimento tienes que determinar: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Variable independiente: es el factor que va a ser manipulado en el experimento. En las gráficas se representa en el eje-X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Variable dependiente: es el factor que va a variar como consecuencia de la manipulación de la variable independiente. En las gráficas se representa en el eje-Y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Tratamientos: ¿cómo vas a </a:t>
            </a:r>
            <a:r>
              <a:rPr lang="es-E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modificar la variable independiente?</a:t>
            </a:r>
            <a:endParaRPr lang="es-ES" alt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Control: muestra sin tratamiento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Tamaño </a:t>
            </a:r>
            <a:r>
              <a:rPr lang="es-ES" alt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muestral</a:t>
            </a:r>
            <a:r>
              <a:rPr lang="es-E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número de elementos </a:t>
            </a:r>
            <a:r>
              <a:rPr lang="es-E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analizados</a:t>
            </a:r>
            <a:r>
              <a:rPr lang="es-E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s-ES" altLang="en-US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Repetición</a:t>
            </a:r>
            <a:r>
              <a:rPr lang="es-E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para que los resultados sean consistentes y evitar errores, es conveniente repetir varias veces el experimento. </a:t>
            </a:r>
            <a:endParaRPr lang="es-ES" alt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alt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s-ES" altLang="en-US" sz="1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Toma </a:t>
            </a:r>
            <a:r>
              <a:rPr lang="es-ES" altLang="en-US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datos</a:t>
            </a:r>
            <a:r>
              <a:rPr lang="es-ES" alt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tienes que tomar nota de todo lo que ocurre durante la realización del experimento. </a:t>
            </a:r>
          </a:p>
        </p:txBody>
      </p:sp>
    </p:spTree>
    <p:extLst>
      <p:ext uri="{BB962C8B-B14F-4D97-AF65-F5344CB8AC3E}">
        <p14:creationId xmlns:p14="http://schemas.microsoft.com/office/powerpoint/2010/main" val="25538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1047</TotalTime>
  <Words>683</Words>
  <Application>Microsoft Office PowerPoint</Application>
  <PresentationFormat>Presentación en pantalla (4:3)</PresentationFormat>
  <Paragraphs>131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Copperplate Gothic Bold</vt:lpstr>
      <vt:lpstr>Eras Light ITC</vt:lpstr>
      <vt:lpstr>Tahoma</vt:lpstr>
      <vt:lpstr>Wingdings</vt:lpstr>
      <vt:lpstr>Savon</vt:lpstr>
      <vt:lpstr>Diseño predeterminado</vt:lpstr>
      <vt:lpstr>2_Diseño predeterminado</vt:lpstr>
      <vt:lpstr>EL MÉTODO CIENTÍFICO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Beatriz Lopez Lasala</dc:creator>
  <cp:lastModifiedBy>Beatriz Lopez Lasala</cp:lastModifiedBy>
  <cp:revision>69</cp:revision>
  <dcterms:created xsi:type="dcterms:W3CDTF">2018-08-13T09:14:12Z</dcterms:created>
  <dcterms:modified xsi:type="dcterms:W3CDTF">2019-09-16T21:52:00Z</dcterms:modified>
</cp:coreProperties>
</file>