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1BA64A-3C1F-4A45-830E-6A251B74A90B}" type="datetimeFigureOut">
              <a:rPr lang="es-ES" smtClean="0"/>
              <a:pPr/>
              <a:t>02/03/2014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FC5848-A435-4332-AFFA-DF0AD0365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and </a:t>
            </a:r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smtClean="0"/>
              <a:t>system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INTERACTION FUNCTION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central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Components</a:t>
            </a:r>
            <a:r>
              <a:rPr lang="es-ES_tradnl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cord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endParaRPr lang="es-ES_tradnl" dirty="0" smtClean="0"/>
          </a:p>
          <a:p>
            <a:pPr marL="457200" indent="-457200">
              <a:buNone/>
            </a:pPr>
            <a:r>
              <a:rPr lang="es-ES_tradnl" dirty="0" err="1" smtClean="0"/>
              <a:t>Tissues</a:t>
            </a:r>
            <a:r>
              <a:rPr lang="es-ES_tradnl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Grey </a:t>
            </a:r>
            <a:r>
              <a:rPr lang="es-ES_tradnl" dirty="0" err="1" smtClean="0"/>
              <a:t>matter</a:t>
            </a:r>
            <a:r>
              <a:rPr lang="es-ES_tradnl" dirty="0" smtClean="0"/>
              <a:t>: </a:t>
            </a:r>
            <a:r>
              <a:rPr lang="es-ES_tradnl" dirty="0" err="1" smtClean="0"/>
              <a:t>mainly</a:t>
            </a:r>
            <a:r>
              <a:rPr lang="es-ES_tradnl" dirty="0" smtClean="0"/>
              <a:t> </a:t>
            </a:r>
            <a:r>
              <a:rPr lang="es-ES_tradnl" dirty="0" err="1" smtClean="0"/>
              <a:t>cell</a:t>
            </a:r>
            <a:r>
              <a:rPr lang="es-ES_tradnl" dirty="0" smtClean="0"/>
              <a:t> </a:t>
            </a:r>
            <a:r>
              <a:rPr lang="es-ES_tradnl" dirty="0" err="1" smtClean="0"/>
              <a:t>bodies</a:t>
            </a:r>
            <a:r>
              <a:rPr lang="es-ES_tradnl" dirty="0" smtClean="0"/>
              <a:t> and </a:t>
            </a:r>
            <a:r>
              <a:rPr lang="es-ES_tradnl" dirty="0" err="1" smtClean="0"/>
              <a:t>dendrites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White </a:t>
            </a:r>
            <a:r>
              <a:rPr lang="es-ES_tradnl" dirty="0" err="1" smtClean="0"/>
              <a:t>matter</a:t>
            </a:r>
            <a:r>
              <a:rPr lang="es-ES_tradnl" dirty="0" smtClean="0"/>
              <a:t>: </a:t>
            </a:r>
            <a:r>
              <a:rPr lang="es-ES_tradnl" dirty="0" err="1" smtClean="0"/>
              <a:t>mainly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r>
              <a:rPr lang="es-ES_tradnl" dirty="0" smtClean="0"/>
              <a:t> (</a:t>
            </a:r>
            <a:r>
              <a:rPr lang="es-ES_tradnl" dirty="0" err="1" smtClean="0"/>
              <a:t>coverd</a:t>
            </a:r>
            <a:r>
              <a:rPr lang="es-ES_tradnl" dirty="0" smtClean="0"/>
              <a:t> in </a:t>
            </a:r>
            <a:r>
              <a:rPr lang="es-ES_tradnl" dirty="0" err="1" smtClean="0"/>
              <a:t>myelin</a:t>
            </a:r>
            <a:r>
              <a:rPr lang="es-ES_tradnl" dirty="0" smtClean="0"/>
              <a:t>)</a:t>
            </a:r>
          </a:p>
          <a:p>
            <a:pPr marL="457200" indent="-457200">
              <a:buNone/>
            </a:pPr>
            <a:endParaRPr lang="es-ES_tradnl" dirty="0" smtClean="0"/>
          </a:p>
          <a:p>
            <a:pPr marL="457200" indent="-457200">
              <a:buNone/>
            </a:pPr>
            <a:r>
              <a:rPr lang="es-ES_tradnl" dirty="0" err="1" smtClean="0"/>
              <a:t>Protected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skull</a:t>
            </a:r>
            <a:r>
              <a:rPr lang="es-ES_tradnl" dirty="0" smtClean="0"/>
              <a:t>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spine</a:t>
            </a:r>
            <a:r>
              <a:rPr lang="es-ES_tradnl" dirty="0" smtClean="0"/>
              <a:t>.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surrounded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membranes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meninges.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tissue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fluid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/>
              <a:t>cerebrospinal</a:t>
            </a:r>
            <a:r>
              <a:rPr lang="es-ES_tradnl" dirty="0" smtClean="0"/>
              <a:t> fluid.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pathway</a:t>
            </a:r>
            <a:endParaRPr lang="es-ES" dirty="0"/>
          </a:p>
        </p:txBody>
      </p:sp>
      <p:pic>
        <p:nvPicPr>
          <p:cNvPr id="4" name="3 Marcador de contenido" descr="400px-Nervous_system_organization_en_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508250"/>
            <a:ext cx="3810000" cy="30575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cord</a:t>
            </a:r>
            <a:r>
              <a:rPr lang="es-ES_tradnl" dirty="0" smtClean="0"/>
              <a:t> and </a:t>
            </a:r>
            <a:r>
              <a:rPr lang="es-ES_tradnl" dirty="0" err="1" smtClean="0"/>
              <a:t>the</a:t>
            </a:r>
            <a:r>
              <a:rPr lang="es-ES_tradnl" dirty="0" smtClean="0"/>
              <a:t> vertebra</a:t>
            </a:r>
            <a:endParaRPr lang="es-ES" dirty="0"/>
          </a:p>
        </p:txBody>
      </p:sp>
      <p:pic>
        <p:nvPicPr>
          <p:cNvPr id="4" name="3 Marcador de contenido" descr="spinal cord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750" y="2409825"/>
            <a:ext cx="1714500" cy="2952750"/>
          </a:xfrm>
        </p:spPr>
      </p:pic>
      <p:pic>
        <p:nvPicPr>
          <p:cNvPr id="9" name="8 Marcador de contenido" descr="vert1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70475" y="3038475"/>
            <a:ext cx="2057400" cy="16954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cord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cylinder</a:t>
            </a:r>
            <a:r>
              <a:rPr lang="es-ES_tradnl" dirty="0" smtClean="0"/>
              <a:t> of </a:t>
            </a:r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tissue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runs</a:t>
            </a:r>
            <a:r>
              <a:rPr lang="es-ES_tradnl" dirty="0" smtClean="0"/>
              <a:t>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spine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Functions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It</a:t>
            </a:r>
            <a:r>
              <a:rPr lang="es-ES_tradnl" dirty="0" smtClean="0"/>
              <a:t> produces </a:t>
            </a:r>
            <a:r>
              <a:rPr lang="es-ES_tradnl" dirty="0" err="1" smtClean="0"/>
              <a:t>reflexes</a:t>
            </a:r>
            <a:r>
              <a:rPr lang="es-ES_tradnl" dirty="0" smtClean="0"/>
              <a:t>: </a:t>
            </a:r>
            <a:r>
              <a:rPr lang="es-ES_tradnl" dirty="0" err="1" smtClean="0"/>
              <a:t>actions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happen</a:t>
            </a:r>
            <a:r>
              <a:rPr lang="es-ES_tradnl" dirty="0" smtClean="0"/>
              <a:t> </a:t>
            </a:r>
            <a:r>
              <a:rPr lang="es-ES_tradnl" dirty="0" err="1" smtClean="0"/>
              <a:t>automatically</a:t>
            </a:r>
            <a:r>
              <a:rPr lang="es-ES_tradnl" dirty="0" smtClean="0"/>
              <a:t> in response </a:t>
            </a:r>
            <a:r>
              <a:rPr lang="es-ES_tradnl" dirty="0" err="1" smtClean="0"/>
              <a:t>to</a:t>
            </a:r>
            <a:r>
              <a:rPr lang="es-ES_tradnl" dirty="0" smtClean="0"/>
              <a:t> a </a:t>
            </a:r>
            <a:r>
              <a:rPr lang="es-ES_tradnl" dirty="0" err="1" smtClean="0"/>
              <a:t>stimulus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carries</a:t>
            </a:r>
            <a:r>
              <a:rPr lang="es-ES_tradnl" dirty="0" smtClean="0"/>
              <a:t> </a:t>
            </a:r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impilses</a:t>
            </a:r>
            <a:r>
              <a:rPr lang="es-ES_tradnl" dirty="0" smtClean="0"/>
              <a:t>.</a:t>
            </a:r>
            <a:endParaRPr lang="es-ES" dirty="0"/>
          </a:p>
        </p:txBody>
      </p:sp>
      <p:pic>
        <p:nvPicPr>
          <p:cNvPr id="5" name="4 Marcador de contenido" descr="Gray664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4" y="2132857"/>
            <a:ext cx="4334073" cy="306642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Sections</a:t>
            </a:r>
            <a:r>
              <a:rPr lang="es-ES_tradnl" dirty="0" smtClean="0"/>
              <a:t>:</a:t>
            </a:r>
          </a:p>
          <a:p>
            <a:pPr marL="457200" indent="-457200">
              <a:buNone/>
            </a:pPr>
            <a:r>
              <a:rPr lang="es-ES_tradnl" dirty="0" smtClean="0"/>
              <a:t>1.-</a:t>
            </a:r>
            <a:r>
              <a:rPr lang="es-ES_tradnl" dirty="0" smtClean="0">
                <a:solidFill>
                  <a:srgbClr val="002060"/>
                </a:solidFill>
              </a:rPr>
              <a:t>The </a:t>
            </a:r>
            <a:r>
              <a:rPr lang="es-ES_tradnl" dirty="0" err="1" smtClean="0">
                <a:solidFill>
                  <a:srgbClr val="002060"/>
                </a:solidFill>
              </a:rPr>
              <a:t>brain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stem</a:t>
            </a:r>
            <a:r>
              <a:rPr lang="es-ES_tradnl" dirty="0" smtClean="0"/>
              <a:t>: </a:t>
            </a:r>
            <a:r>
              <a:rPr lang="es-ES_tradnl" dirty="0" err="1" smtClean="0"/>
              <a:t>connected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cord</a:t>
            </a:r>
            <a:r>
              <a:rPr lang="es-ES_tradnl" dirty="0" smtClean="0"/>
              <a:t>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controls</a:t>
            </a:r>
            <a:r>
              <a:rPr lang="es-ES_tradnl" dirty="0" smtClean="0"/>
              <a:t> vital </a:t>
            </a:r>
            <a:r>
              <a:rPr lang="es-ES_tradnl" dirty="0" err="1" smtClean="0"/>
              <a:t>functions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heartbeats</a:t>
            </a:r>
            <a:r>
              <a:rPr lang="es-ES_tradnl" dirty="0" smtClean="0"/>
              <a:t>.</a:t>
            </a:r>
          </a:p>
          <a:p>
            <a:pPr marL="457200" indent="-457200">
              <a:buNone/>
            </a:pPr>
            <a:r>
              <a:rPr lang="es-ES_tradnl" dirty="0" smtClean="0"/>
              <a:t>	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r>
              <a:rPr lang="es-ES_tradnl" dirty="0" smtClean="0"/>
              <a:t>  </a:t>
            </a:r>
            <a:r>
              <a:rPr lang="es-ES_tradnl" dirty="0" err="1" smtClean="0"/>
              <a:t>cross</a:t>
            </a:r>
            <a:r>
              <a:rPr lang="es-ES_tradnl" dirty="0" smtClean="0"/>
              <a:t> </a:t>
            </a:r>
            <a:r>
              <a:rPr lang="es-ES_tradnl" dirty="0" err="1" smtClean="0"/>
              <a:t>over</a:t>
            </a:r>
            <a:r>
              <a:rPr lang="es-ES_tradnl" dirty="0" smtClean="0"/>
              <a:t> in </a:t>
            </a:r>
            <a:r>
              <a:rPr lang="es-ES_tradnl" dirty="0" err="1" smtClean="0"/>
              <a:t>it</a:t>
            </a:r>
            <a:r>
              <a:rPr lang="es-ES_tradnl" dirty="0" smtClean="0"/>
              <a:t>.</a:t>
            </a:r>
          </a:p>
          <a:p>
            <a:pPr marL="457200" indent="-457200">
              <a:buNone/>
            </a:pPr>
            <a:r>
              <a:rPr lang="es-ES_tradnl" dirty="0" smtClean="0"/>
              <a:t>2.-</a:t>
            </a:r>
            <a:r>
              <a:rPr lang="es-ES_tradnl" dirty="0" smtClean="0">
                <a:solidFill>
                  <a:srgbClr val="C00000"/>
                </a:solidFill>
              </a:rPr>
              <a:t>The </a:t>
            </a:r>
            <a:r>
              <a:rPr lang="es-ES_tradnl" dirty="0" err="1" smtClean="0">
                <a:solidFill>
                  <a:srgbClr val="C00000"/>
                </a:solidFill>
              </a:rPr>
              <a:t>cerebellum</a:t>
            </a:r>
            <a:r>
              <a:rPr lang="es-ES_tradnl" dirty="0" smtClean="0"/>
              <a:t>: at </a:t>
            </a:r>
            <a:r>
              <a:rPr lang="es-ES_tradnl" dirty="0" err="1" smtClean="0"/>
              <a:t>the</a:t>
            </a:r>
            <a:r>
              <a:rPr lang="es-ES_tradnl" dirty="0" smtClean="0"/>
              <a:t> back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processes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ear</a:t>
            </a:r>
            <a:r>
              <a:rPr lang="es-ES_tradnl" dirty="0" smtClean="0"/>
              <a:t> </a:t>
            </a:r>
            <a:r>
              <a:rPr lang="es-ES_tradnl" dirty="0" err="1" smtClean="0"/>
              <a:t>related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balance. </a:t>
            </a:r>
            <a:r>
              <a:rPr lang="es-ES_tradnl" dirty="0" err="1" smtClean="0"/>
              <a:t>Coordination</a:t>
            </a:r>
            <a:r>
              <a:rPr lang="es-ES_tradnl" dirty="0" smtClean="0"/>
              <a:t> of </a:t>
            </a:r>
            <a:r>
              <a:rPr lang="es-ES_tradnl" dirty="0" err="1" smtClean="0"/>
              <a:t>movements</a:t>
            </a:r>
            <a:r>
              <a:rPr lang="es-ES_tradnl" dirty="0" smtClean="0"/>
              <a:t>.</a:t>
            </a:r>
          </a:p>
          <a:p>
            <a:pPr marL="457200" indent="-457200">
              <a:buNone/>
            </a:pPr>
            <a:r>
              <a:rPr lang="es-ES_tradnl" dirty="0" smtClean="0"/>
              <a:t>3.-</a:t>
            </a:r>
            <a:r>
              <a:rPr lang="es-ES_tradnl" dirty="0" smtClean="0">
                <a:solidFill>
                  <a:srgbClr val="00B050"/>
                </a:solidFill>
              </a:rPr>
              <a:t>The </a:t>
            </a:r>
            <a:r>
              <a:rPr lang="es-ES_tradnl" dirty="0" err="1" smtClean="0">
                <a:solidFill>
                  <a:srgbClr val="00B050"/>
                </a:solidFill>
              </a:rPr>
              <a:t>cerebrum</a:t>
            </a:r>
            <a:r>
              <a:rPr lang="es-ES_tradnl" dirty="0" smtClean="0"/>
              <a:t>: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outside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grey </a:t>
            </a:r>
            <a:r>
              <a:rPr lang="es-ES_tradnl" dirty="0" err="1" smtClean="0"/>
              <a:t>matter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cerebral </a:t>
            </a:r>
            <a:r>
              <a:rPr lang="es-ES_tradnl" dirty="0" err="1" smtClean="0"/>
              <a:t>cortex</a:t>
            </a:r>
            <a:r>
              <a:rPr lang="es-ES_tradnl" dirty="0" smtClean="0"/>
              <a:t>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responsible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thought</a:t>
            </a:r>
            <a:r>
              <a:rPr lang="es-ES_tradnl" dirty="0" smtClean="0"/>
              <a:t>, </a:t>
            </a:r>
            <a:r>
              <a:rPr lang="es-ES_tradnl" dirty="0" err="1" smtClean="0"/>
              <a:t>voluntary</a:t>
            </a:r>
            <a:r>
              <a:rPr lang="es-ES_tradnl" dirty="0" smtClean="0"/>
              <a:t> </a:t>
            </a:r>
            <a:r>
              <a:rPr lang="es-ES_tradnl" dirty="0" err="1" smtClean="0"/>
              <a:t>movement</a:t>
            </a:r>
            <a:r>
              <a:rPr lang="es-ES_tradnl" dirty="0" smtClean="0"/>
              <a:t> and </a:t>
            </a:r>
            <a:r>
              <a:rPr lang="es-ES_tradnl" dirty="0" err="1" smtClean="0"/>
              <a:t>learnt</a:t>
            </a:r>
            <a:r>
              <a:rPr lang="es-ES_tradnl" dirty="0" smtClean="0"/>
              <a:t> </a:t>
            </a:r>
            <a:r>
              <a:rPr lang="es-ES_tradnl" dirty="0" err="1" smtClean="0"/>
              <a:t>behavour</a:t>
            </a:r>
            <a:r>
              <a:rPr lang="es-ES_tradnl" dirty="0" smtClean="0"/>
              <a:t>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divided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2 </a:t>
            </a:r>
            <a:r>
              <a:rPr lang="es-ES_tradnl" dirty="0" err="1" smtClean="0"/>
              <a:t>hemispheres</a:t>
            </a:r>
            <a:r>
              <a:rPr lang="es-ES_tradnl" dirty="0" smtClean="0"/>
              <a:t> (</a:t>
            </a:r>
            <a:r>
              <a:rPr lang="es-ES_tradnl" dirty="0" err="1" smtClean="0"/>
              <a:t>left</a:t>
            </a:r>
            <a:r>
              <a:rPr lang="es-ES_tradnl" dirty="0" smtClean="0"/>
              <a:t> and </a:t>
            </a:r>
            <a:r>
              <a:rPr lang="es-ES_tradnl" dirty="0" err="1" smtClean="0"/>
              <a:t>right</a:t>
            </a:r>
            <a:r>
              <a:rPr lang="es-ES_tradnl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 in </a:t>
            </a:r>
            <a:r>
              <a:rPr lang="es-ES_tradnl" dirty="0" err="1" smtClean="0"/>
              <a:t>evolutionary</a:t>
            </a:r>
            <a:r>
              <a:rPr lang="es-ES_tradnl" dirty="0" smtClean="0"/>
              <a:t> time</a:t>
            </a:r>
            <a:endParaRPr lang="es-ES" dirty="0"/>
          </a:p>
        </p:txBody>
      </p:sp>
      <p:pic>
        <p:nvPicPr>
          <p:cNvPr id="7" name="6 Marcador de contenido" descr="220px-Vertebrate-brain-regions_smal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4991" y="1953927"/>
            <a:ext cx="2682018" cy="3864545"/>
          </a:xfrm>
        </p:spPr>
      </p:pic>
      <p:pic>
        <p:nvPicPr>
          <p:cNvPr id="10" name="9 Marcador de contenido" descr="brain area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270375" y="2423160"/>
            <a:ext cx="3657600" cy="292608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endParaRPr lang="es-ES" dirty="0"/>
          </a:p>
        </p:txBody>
      </p:sp>
      <p:pic>
        <p:nvPicPr>
          <p:cNvPr id="7" name="6 Marcador de contenido" descr="brain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7661" y="1600200"/>
            <a:ext cx="7306677" cy="48736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peripheral</a:t>
            </a:r>
            <a:r>
              <a:rPr lang="es-ES_tradnl" dirty="0" smtClean="0"/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cable </a:t>
            </a:r>
            <a:r>
              <a:rPr lang="es-ES_tradnl" dirty="0" err="1" smtClean="0"/>
              <a:t>filled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myelin-covered</a:t>
            </a:r>
            <a:r>
              <a:rPr lang="es-ES_tradnl" dirty="0" smtClean="0"/>
              <a:t> </a:t>
            </a:r>
            <a:r>
              <a:rPr lang="es-ES_tradnl" dirty="0" err="1" smtClean="0"/>
              <a:t>axons</a:t>
            </a:r>
            <a:r>
              <a:rPr lang="es-ES_tradnl" dirty="0" smtClean="0"/>
              <a:t> and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tissues</a:t>
            </a:r>
            <a:r>
              <a:rPr lang="es-ES_tradnl" dirty="0" smtClean="0"/>
              <a:t>.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carries</a:t>
            </a:r>
            <a:r>
              <a:rPr lang="es-ES_tradnl" dirty="0" smtClean="0"/>
              <a:t> </a:t>
            </a:r>
            <a:r>
              <a:rPr lang="es-ES_tradnl" dirty="0" err="1" smtClean="0"/>
              <a:t>nerve</a:t>
            </a:r>
            <a:r>
              <a:rPr lang="es-ES_tradnl" dirty="0" smtClean="0"/>
              <a:t> impulses.</a:t>
            </a:r>
          </a:p>
          <a:p>
            <a:endParaRPr lang="es-ES_tradnl" dirty="0" smtClean="0"/>
          </a:p>
          <a:p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Components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ES_tradnl" dirty="0" err="1" smtClean="0"/>
              <a:t>Sensory</a:t>
            </a:r>
            <a:r>
              <a:rPr lang="es-ES_tradnl" dirty="0" smtClean="0"/>
              <a:t> </a:t>
            </a:r>
            <a:r>
              <a:rPr lang="es-ES_tradnl" dirty="0" err="1" smtClean="0"/>
              <a:t>receptors</a:t>
            </a:r>
            <a:endParaRPr lang="es-ES_tradnl" dirty="0" smtClean="0"/>
          </a:p>
          <a:p>
            <a:r>
              <a:rPr lang="es-ES_tradnl" dirty="0" err="1" smtClean="0"/>
              <a:t>Sensory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endParaRPr lang="es-ES_tradnl" dirty="0" smtClean="0"/>
          </a:p>
          <a:p>
            <a:r>
              <a:rPr lang="es-ES_tradnl" dirty="0" smtClean="0"/>
              <a:t>Motor </a:t>
            </a:r>
            <a:r>
              <a:rPr lang="es-ES_tradnl" dirty="0" err="1" smtClean="0"/>
              <a:t>nerves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>
                <a:solidFill>
                  <a:srgbClr val="00B0F0"/>
                </a:solidFill>
              </a:rPr>
              <a:t>Sections</a:t>
            </a:r>
            <a:r>
              <a:rPr lang="es-ES_tradnl" dirty="0" smtClean="0">
                <a:solidFill>
                  <a:srgbClr val="00B0F0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somatic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or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voluntary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autonomic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or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involuntary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somatic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Nerves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external</a:t>
            </a:r>
            <a:r>
              <a:rPr lang="es-ES_tradnl" dirty="0" smtClean="0"/>
              <a:t> </a:t>
            </a:r>
            <a:r>
              <a:rPr lang="es-ES_tradnl" dirty="0" err="1" smtClean="0"/>
              <a:t>sensory</a:t>
            </a:r>
            <a:r>
              <a:rPr lang="es-ES_tradnl" dirty="0" smtClean="0"/>
              <a:t> </a:t>
            </a:r>
            <a:r>
              <a:rPr lang="es-ES_tradnl" dirty="0" err="1" smtClean="0"/>
              <a:t>organs</a:t>
            </a:r>
            <a:r>
              <a:rPr lang="es-ES_tradnl" dirty="0" smtClean="0"/>
              <a:t> and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voluntary</a:t>
            </a:r>
            <a:r>
              <a:rPr lang="es-ES_tradnl" dirty="0" smtClean="0"/>
              <a:t> </a:t>
            </a:r>
            <a:r>
              <a:rPr lang="es-ES_tradnl" dirty="0" err="1" smtClean="0"/>
              <a:t>muscle</a:t>
            </a:r>
            <a:r>
              <a:rPr lang="es-ES_tradnl" dirty="0" smtClean="0"/>
              <a:t> </a:t>
            </a:r>
            <a:r>
              <a:rPr lang="es-ES_tradnl" dirty="0" err="1" smtClean="0"/>
              <a:t>movement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Cranial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r>
              <a:rPr lang="es-ES_tradnl" dirty="0" smtClean="0"/>
              <a:t>: 12 </a:t>
            </a:r>
            <a:r>
              <a:rPr lang="es-ES_tradnl" dirty="0" err="1" smtClean="0"/>
              <a:t>pairs</a:t>
            </a:r>
            <a:r>
              <a:rPr lang="es-ES_tradnl" dirty="0" smtClean="0"/>
              <a:t> of </a:t>
            </a:r>
            <a:r>
              <a:rPr lang="es-ES_tradnl" dirty="0" err="1" smtClean="0"/>
              <a:t>nerves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enter</a:t>
            </a:r>
            <a:r>
              <a:rPr lang="es-ES_tradnl" dirty="0" smtClean="0"/>
              <a:t> and </a:t>
            </a:r>
            <a:r>
              <a:rPr lang="es-ES_tradnl" dirty="0" err="1" smtClean="0"/>
              <a:t>leave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.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communicate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sensory</a:t>
            </a:r>
            <a:r>
              <a:rPr lang="es-ES_tradnl" dirty="0" smtClean="0"/>
              <a:t> </a:t>
            </a:r>
            <a:r>
              <a:rPr lang="es-ES_tradnl" dirty="0" err="1" smtClean="0"/>
              <a:t>organs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head and </a:t>
            </a:r>
            <a:r>
              <a:rPr lang="es-ES_tradnl" dirty="0" err="1" smtClean="0"/>
              <a:t>internal</a:t>
            </a:r>
            <a:r>
              <a:rPr lang="es-ES_tradnl" dirty="0" smtClean="0"/>
              <a:t> </a:t>
            </a:r>
            <a:r>
              <a:rPr lang="es-ES_tradnl" dirty="0" err="1" smtClean="0"/>
              <a:t>organs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r>
              <a:rPr lang="es-ES_tradnl" dirty="0" smtClean="0"/>
              <a:t>: 31 </a:t>
            </a:r>
            <a:r>
              <a:rPr lang="es-ES_tradnl" dirty="0" err="1" smtClean="0"/>
              <a:t>pairs</a:t>
            </a:r>
            <a:r>
              <a:rPr lang="es-ES_tradnl" dirty="0" smtClean="0"/>
              <a:t> of </a:t>
            </a:r>
            <a:r>
              <a:rPr lang="es-ES_tradnl" dirty="0" err="1" smtClean="0"/>
              <a:t>mixed</a:t>
            </a:r>
            <a:r>
              <a:rPr lang="es-ES_tradnl" dirty="0" smtClean="0"/>
              <a:t> </a:t>
            </a:r>
            <a:r>
              <a:rPr lang="es-ES_tradnl" dirty="0" err="1" smtClean="0"/>
              <a:t>nerves</a:t>
            </a:r>
            <a:r>
              <a:rPr lang="es-ES_tradnl" dirty="0" smtClean="0"/>
              <a:t>.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contain</a:t>
            </a:r>
            <a:r>
              <a:rPr lang="es-ES_tradnl" dirty="0" smtClean="0"/>
              <a:t> </a:t>
            </a:r>
            <a:r>
              <a:rPr lang="es-ES_tradnl" dirty="0" err="1" smtClean="0"/>
              <a:t>sensory</a:t>
            </a:r>
            <a:r>
              <a:rPr lang="es-ES_tradnl" dirty="0" smtClean="0"/>
              <a:t>  (dorsal </a:t>
            </a:r>
            <a:r>
              <a:rPr lang="es-ES_tradnl" dirty="0" err="1" smtClean="0"/>
              <a:t>root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spine</a:t>
            </a:r>
            <a:r>
              <a:rPr lang="es-ES_tradnl" dirty="0" smtClean="0"/>
              <a:t>) and motor </a:t>
            </a:r>
            <a:r>
              <a:rPr lang="es-ES_tradnl" dirty="0" err="1" smtClean="0"/>
              <a:t>neurons</a:t>
            </a:r>
            <a:r>
              <a:rPr lang="es-ES_tradnl" dirty="0" smtClean="0"/>
              <a:t> (ventral </a:t>
            </a:r>
            <a:r>
              <a:rPr lang="es-ES_tradnl" dirty="0" err="1" smtClean="0"/>
              <a:t>root</a:t>
            </a:r>
            <a:r>
              <a:rPr lang="es-ES_tradnl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autonomic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responsible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regulating</a:t>
            </a:r>
            <a:r>
              <a:rPr lang="es-ES_tradnl" dirty="0" smtClean="0"/>
              <a:t> and </a:t>
            </a:r>
            <a:r>
              <a:rPr lang="es-ES_tradnl" dirty="0" err="1" smtClean="0"/>
              <a:t>controlling</a:t>
            </a:r>
            <a:r>
              <a:rPr lang="es-ES_tradnl" dirty="0" smtClean="0"/>
              <a:t> </a:t>
            </a:r>
            <a:r>
              <a:rPr lang="es-ES_tradnl" dirty="0" err="1" smtClean="0"/>
              <a:t>involuntary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</a:t>
            </a:r>
            <a:r>
              <a:rPr lang="es-ES_tradnl" dirty="0" err="1" smtClean="0"/>
              <a:t>functions</a:t>
            </a:r>
            <a:r>
              <a:rPr lang="es-ES_tradnl" dirty="0" smtClean="0"/>
              <a:t>.</a:t>
            </a:r>
          </a:p>
          <a:p>
            <a:pPr marL="457200" indent="-457200">
              <a:buNone/>
            </a:pPr>
            <a:r>
              <a:rPr lang="es-ES_tradnl" dirty="0" err="1" smtClean="0"/>
              <a:t>Parts</a:t>
            </a:r>
            <a:r>
              <a:rPr lang="es-ES_tradnl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>
                <a:solidFill>
                  <a:srgbClr val="FF0000"/>
                </a:solidFill>
              </a:rPr>
              <a:t>Sympathetic</a:t>
            </a:r>
            <a:r>
              <a:rPr lang="es-ES_tradnl" dirty="0" smtClean="0"/>
              <a:t>: </a:t>
            </a:r>
            <a:r>
              <a:rPr lang="es-ES_tradnl" dirty="0" err="1" smtClean="0"/>
              <a:t>It</a:t>
            </a:r>
            <a:r>
              <a:rPr lang="es-ES_tradnl" dirty="0" smtClean="0"/>
              <a:t> prepares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organism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more </a:t>
            </a:r>
            <a:r>
              <a:rPr lang="es-ES_tradnl" dirty="0" err="1" smtClean="0"/>
              <a:t>effectivily</a:t>
            </a:r>
            <a:r>
              <a:rPr lang="es-ES_tradnl" dirty="0" smtClean="0"/>
              <a:t> </a:t>
            </a:r>
            <a:r>
              <a:rPr lang="es-ES_tradnl" dirty="0" err="1" smtClean="0"/>
              <a:t>under</a:t>
            </a:r>
            <a:r>
              <a:rPr lang="es-ES_tradnl" dirty="0" smtClean="0"/>
              <a:t> stress.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>
                <a:solidFill>
                  <a:srgbClr val="FF0000"/>
                </a:solidFill>
              </a:rPr>
              <a:t>Parasympathetic</a:t>
            </a:r>
            <a:r>
              <a:rPr lang="es-ES_tradnl" dirty="0" smtClean="0"/>
              <a:t>: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mantains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organism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at </a:t>
            </a:r>
            <a:r>
              <a:rPr lang="es-ES_tradnl" dirty="0" err="1" smtClean="0"/>
              <a:t>rest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working</a:t>
            </a:r>
            <a:r>
              <a:rPr lang="es-ES_tradnl" dirty="0" smtClean="0"/>
              <a:t> </a:t>
            </a:r>
            <a:r>
              <a:rPr lang="es-ES_tradnl" dirty="0" err="1" smtClean="0"/>
              <a:t>slowly</a:t>
            </a:r>
            <a:r>
              <a:rPr lang="es-ES_tradnl" dirty="0" smtClean="0"/>
              <a:t>.</a:t>
            </a:r>
          </a:p>
          <a:p>
            <a:pPr marL="457200" indent="-45720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Interaction</a:t>
            </a:r>
            <a:r>
              <a:rPr lang="es-ES_tradnl" dirty="0" smtClean="0"/>
              <a:t> </a:t>
            </a:r>
            <a:r>
              <a:rPr lang="es-ES_tradnl" dirty="0" err="1" smtClean="0"/>
              <a:t>consists</a:t>
            </a:r>
            <a:r>
              <a:rPr lang="es-ES_tradnl" dirty="0" smtClean="0"/>
              <a:t> of a series of </a:t>
            </a:r>
            <a:r>
              <a:rPr lang="es-ES_tradnl" dirty="0" err="1" smtClean="0"/>
              <a:t>functions</a:t>
            </a:r>
            <a:r>
              <a:rPr lang="es-ES_tradnl" dirty="0" smtClean="0"/>
              <a:t>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err="1" smtClean="0"/>
              <a:t>Adapt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change</a:t>
            </a:r>
            <a:endParaRPr lang="es-ES_tradnl" dirty="0" smtClean="0"/>
          </a:p>
          <a:p>
            <a:pPr marL="457200" indent="-457200">
              <a:buFont typeface="+mj-lt"/>
              <a:buAutoNum type="alphaLcPeriod"/>
            </a:pPr>
            <a:r>
              <a:rPr lang="es-ES_tradnl" dirty="0" err="1" smtClean="0"/>
              <a:t>Coordinate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parts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as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unit</a:t>
            </a:r>
            <a:endParaRPr lang="es-ES_tradnl" dirty="0" smtClean="0"/>
          </a:p>
          <a:p>
            <a:pPr marL="457200" indent="-457200">
              <a:buFont typeface="+mj-lt"/>
              <a:buAutoNum type="alphaLcPeriod"/>
            </a:pP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autonomic</a:t>
            </a:r>
            <a:r>
              <a:rPr lang="es-ES_tradnl" dirty="0" smtClean="0"/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pic>
        <p:nvPicPr>
          <p:cNvPr id="6" name="5 Marcador de contenido" descr="autonomic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85937" y="2070100"/>
            <a:ext cx="4810125" cy="393382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Reflexes</a:t>
            </a:r>
            <a:r>
              <a:rPr lang="es-ES_tradnl" dirty="0" smtClean="0"/>
              <a:t>: </a:t>
            </a:r>
            <a:r>
              <a:rPr lang="es-ES_tradnl" dirty="0" err="1" smtClean="0"/>
              <a:t>quick</a:t>
            </a:r>
            <a:r>
              <a:rPr lang="es-ES_tradnl" dirty="0" smtClean="0"/>
              <a:t> and </a:t>
            </a:r>
            <a:r>
              <a:rPr lang="es-ES_tradnl" dirty="0" err="1" smtClean="0"/>
              <a:t>automatic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happen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a </a:t>
            </a:r>
            <a:r>
              <a:rPr lang="es-ES_tradnl" dirty="0" err="1" smtClean="0"/>
              <a:t>rapid</a:t>
            </a:r>
            <a:r>
              <a:rPr lang="es-ES_tradnl" dirty="0" smtClean="0"/>
              <a:t> response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required</a:t>
            </a:r>
            <a:r>
              <a:rPr lang="es-ES_tradnl" dirty="0" smtClean="0"/>
              <a:t>. </a:t>
            </a:r>
            <a:r>
              <a:rPr lang="es-ES_tradnl" dirty="0" err="1" smtClean="0"/>
              <a:t>Reflexes</a:t>
            </a:r>
            <a:r>
              <a:rPr lang="es-ES_tradnl" dirty="0" smtClean="0"/>
              <a:t> do 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involve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,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involve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spinal</a:t>
            </a:r>
            <a:r>
              <a:rPr lang="es-ES_tradnl" dirty="0" smtClean="0"/>
              <a:t> </a:t>
            </a:r>
            <a:r>
              <a:rPr lang="es-ES_tradnl" dirty="0" err="1" smtClean="0"/>
              <a:t>cord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Voluntary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r>
              <a:rPr lang="es-ES_tradnl" dirty="0" smtClean="0"/>
              <a:t>: </a:t>
            </a:r>
            <a:r>
              <a:rPr lang="es-ES_tradnl" dirty="0" err="1" smtClean="0"/>
              <a:t>slower</a:t>
            </a:r>
            <a:r>
              <a:rPr lang="es-ES_tradnl" dirty="0" smtClean="0"/>
              <a:t> and more </a:t>
            </a:r>
            <a:r>
              <a:rPr lang="es-ES_tradnl" dirty="0" err="1" smtClean="0"/>
              <a:t>elaborated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r>
              <a:rPr lang="es-ES_tradnl" dirty="0" smtClean="0"/>
              <a:t>. </a:t>
            </a:r>
            <a:r>
              <a:rPr lang="es-ES_tradnl" dirty="0" err="1" smtClean="0"/>
              <a:t>The</a:t>
            </a:r>
            <a:r>
              <a:rPr lang="es-ES_tradnl" dirty="0" smtClean="0"/>
              <a:t> cerebral </a:t>
            </a:r>
            <a:r>
              <a:rPr lang="es-ES_tradnl" dirty="0" err="1" smtClean="0"/>
              <a:t>cortex</a:t>
            </a:r>
            <a:r>
              <a:rPr lang="es-ES_tradnl" dirty="0" smtClean="0"/>
              <a:t> has a </a:t>
            </a:r>
            <a:r>
              <a:rPr lang="es-ES_tradnl" dirty="0" err="1" smtClean="0"/>
              <a:t>key</a:t>
            </a:r>
            <a:r>
              <a:rPr lang="es-ES_tradnl" dirty="0" smtClean="0"/>
              <a:t> role </a:t>
            </a:r>
            <a:r>
              <a:rPr lang="es-ES_tradnl" dirty="0" err="1" smtClean="0"/>
              <a:t>involuntary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Involuntary</a:t>
            </a:r>
            <a:r>
              <a:rPr lang="es-ES_tradnl" dirty="0" smtClean="0"/>
              <a:t> and </a:t>
            </a:r>
            <a:r>
              <a:rPr lang="es-ES_tradnl" dirty="0" err="1" smtClean="0"/>
              <a:t>voluntary</a:t>
            </a:r>
            <a:r>
              <a:rPr lang="es-ES_tradnl" dirty="0" smtClean="0"/>
              <a:t> </a:t>
            </a:r>
            <a:r>
              <a:rPr lang="es-ES_tradnl" dirty="0" err="1" smtClean="0"/>
              <a:t>actions</a:t>
            </a:r>
            <a:endParaRPr lang="es-ES" dirty="0"/>
          </a:p>
        </p:txBody>
      </p:sp>
      <p:pic>
        <p:nvPicPr>
          <p:cNvPr id="7" name="6 Marcador de contenido" descr="reflex-ac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724150"/>
            <a:ext cx="3048000" cy="2324100"/>
          </a:xfrm>
        </p:spPr>
      </p:pic>
      <p:pic>
        <p:nvPicPr>
          <p:cNvPr id="8" name="7 Marcador de contenido" descr="voluntary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270375" y="2825632"/>
            <a:ext cx="3657600" cy="212113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group</a:t>
            </a:r>
            <a:r>
              <a:rPr lang="es-ES_tradnl" dirty="0" smtClean="0"/>
              <a:t> of </a:t>
            </a:r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dirty="0" err="1" smtClean="0"/>
              <a:t>glands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release</a:t>
            </a:r>
            <a:r>
              <a:rPr lang="es-ES_tradnl" dirty="0" smtClean="0"/>
              <a:t> hormones </a:t>
            </a:r>
            <a:r>
              <a:rPr lang="es-ES_tradnl" dirty="0" err="1" smtClean="0"/>
              <a:t>directly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bloodstream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Hormones </a:t>
            </a:r>
            <a:r>
              <a:rPr lang="es-ES_tradnl" dirty="0" err="1" smtClean="0"/>
              <a:t>activate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start</a:t>
            </a:r>
            <a:r>
              <a:rPr lang="es-ES_tradnl" dirty="0" smtClean="0"/>
              <a:t>, stop, </a:t>
            </a:r>
            <a:r>
              <a:rPr lang="es-ES_tradnl" dirty="0" err="1" smtClean="0"/>
              <a:t>increase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decrease</a:t>
            </a:r>
            <a:r>
              <a:rPr lang="es-ES_tradnl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functions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Each</a:t>
            </a:r>
            <a:r>
              <a:rPr lang="es-ES_tradnl" dirty="0" smtClean="0"/>
              <a:t> hormone </a:t>
            </a:r>
            <a:r>
              <a:rPr lang="es-ES_tradnl" dirty="0" err="1" smtClean="0"/>
              <a:t>acts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FF0000"/>
                </a:solidFill>
              </a:rPr>
              <a:t>target </a:t>
            </a:r>
            <a:r>
              <a:rPr lang="es-ES_tradnl" dirty="0" err="1" smtClean="0">
                <a:solidFill>
                  <a:srgbClr val="FF0000"/>
                </a:solidFill>
              </a:rPr>
              <a:t>cells</a:t>
            </a:r>
            <a:r>
              <a:rPr lang="es-ES_tradnl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</a:t>
            </a:r>
            <a:r>
              <a:rPr lang="es-ES_tradnl" dirty="0" err="1" smtClean="0"/>
              <a:t>depends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commands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.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 </a:t>
            </a:r>
            <a:r>
              <a:rPr lang="es-ES_tradnl" dirty="0" err="1" smtClean="0"/>
              <a:t>gland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Pituitary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gland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connected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and </a:t>
            </a:r>
            <a:r>
              <a:rPr lang="es-ES_tradnl" dirty="0" err="1" smtClean="0"/>
              <a:t>controlled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hypothalamus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brain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Hormone </a:t>
            </a:r>
            <a:r>
              <a:rPr lang="es-ES_tradnl" dirty="0" err="1" smtClean="0"/>
              <a:t>Production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Hypothalamus</a:t>
            </a:r>
            <a:r>
              <a:rPr lang="es-ES_tradnl" dirty="0" smtClean="0"/>
              <a:t> </a:t>
            </a:r>
            <a:r>
              <a:rPr lang="es-ES_tradnl" dirty="0" err="1" smtClean="0"/>
              <a:t>neurones</a:t>
            </a:r>
            <a:r>
              <a:rPr lang="es-ES_tradnl" dirty="0" smtClean="0"/>
              <a:t>           </a:t>
            </a:r>
            <a:r>
              <a:rPr lang="es-ES_tradnl" dirty="0" smtClean="0">
                <a:solidFill>
                  <a:srgbClr val="FF0000"/>
                </a:solidFill>
              </a:rPr>
              <a:t>stop </a:t>
            </a:r>
            <a:r>
              <a:rPr lang="es-ES_tradnl" dirty="0" err="1" smtClean="0">
                <a:solidFill>
                  <a:srgbClr val="FF0000"/>
                </a:solidFill>
              </a:rPr>
              <a:t>production</a:t>
            </a:r>
            <a:endParaRPr lang="es-ES_tradnl" dirty="0" smtClean="0">
              <a:solidFill>
                <a:srgbClr val="FF0000"/>
              </a:solidFill>
            </a:endParaRPr>
          </a:p>
          <a:p>
            <a:r>
              <a:rPr lang="es-ES_tradnl" dirty="0" smtClean="0"/>
              <a:t>                      </a:t>
            </a:r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signals</a:t>
            </a:r>
            <a:endParaRPr lang="es-ES_tradnl" dirty="0" smtClean="0"/>
          </a:p>
          <a:p>
            <a:r>
              <a:rPr lang="es-ES_tradnl" dirty="0" err="1" smtClean="0"/>
              <a:t>Pituitary</a:t>
            </a:r>
            <a:r>
              <a:rPr lang="es-ES_tradnl" dirty="0" smtClean="0"/>
              <a:t> </a:t>
            </a:r>
            <a:r>
              <a:rPr lang="es-ES_tradnl" dirty="0" err="1" smtClean="0"/>
              <a:t>gland</a:t>
            </a:r>
            <a:endParaRPr lang="es-ES_tradnl" dirty="0" smtClean="0"/>
          </a:p>
          <a:p>
            <a:r>
              <a:rPr lang="es-ES_tradnl" dirty="0" smtClean="0"/>
              <a:t>                       </a:t>
            </a:r>
            <a:r>
              <a:rPr lang="es-ES_tradnl" dirty="0" err="1" smtClean="0"/>
              <a:t>stimulating</a:t>
            </a:r>
            <a:r>
              <a:rPr lang="es-ES_tradnl" dirty="0" smtClean="0"/>
              <a:t> hormones </a:t>
            </a:r>
            <a:r>
              <a:rPr lang="es-ES_tradnl" dirty="0" smtClean="0">
                <a:solidFill>
                  <a:schemeClr val="bg2">
                    <a:lumMod val="25000"/>
                  </a:schemeClr>
                </a:solidFill>
              </a:rPr>
              <a:t>(SH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Endocrine</a:t>
            </a:r>
            <a:r>
              <a:rPr lang="es-ES_tradnl" dirty="0" smtClean="0"/>
              <a:t> </a:t>
            </a:r>
            <a:r>
              <a:rPr lang="es-ES_tradnl" dirty="0" err="1" smtClean="0"/>
              <a:t>glands</a:t>
            </a:r>
            <a:endParaRPr lang="es-ES_tradnl" dirty="0" smtClean="0"/>
          </a:p>
          <a:p>
            <a:r>
              <a:rPr lang="es-ES_tradnl" dirty="0" smtClean="0"/>
              <a:t>                 </a:t>
            </a:r>
            <a:r>
              <a:rPr lang="es-ES_tradnl" dirty="0" err="1" smtClean="0"/>
              <a:t>specific</a:t>
            </a:r>
            <a:r>
              <a:rPr lang="es-ES_tradnl" dirty="0" smtClean="0"/>
              <a:t> hormone (</a:t>
            </a:r>
            <a:r>
              <a:rPr lang="es-ES_tradnl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es-ES_tradnl" dirty="0" smtClean="0"/>
              <a:t>)  </a:t>
            </a:r>
            <a:r>
              <a:rPr lang="es-ES_tradnl" dirty="0" err="1" smtClean="0">
                <a:solidFill>
                  <a:srgbClr val="FF0000"/>
                </a:solidFill>
              </a:rPr>
              <a:t>excess</a:t>
            </a:r>
            <a:endParaRPr lang="es-ES_tradnl" dirty="0" smtClean="0">
              <a:solidFill>
                <a:srgbClr val="FF0000"/>
              </a:solidFill>
            </a:endParaRPr>
          </a:p>
          <a:p>
            <a:r>
              <a:rPr lang="es-ES_tradnl" dirty="0" err="1" smtClean="0"/>
              <a:t>Action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>
                <a:solidFill>
                  <a:srgbClr val="002060"/>
                </a:solidFill>
              </a:rPr>
              <a:t>                                                        </a:t>
            </a:r>
            <a:r>
              <a:rPr lang="es-ES_tradnl" dirty="0" err="1" smtClean="0">
                <a:solidFill>
                  <a:srgbClr val="002060"/>
                </a:solidFill>
              </a:rPr>
              <a:t>Feedback</a:t>
            </a:r>
            <a:endParaRPr lang="es-ES" dirty="0">
              <a:solidFill>
                <a:srgbClr val="00206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123728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123728" y="29969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403648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Forma libre"/>
          <p:cNvSpPr/>
          <p:nvPr/>
        </p:nvSpPr>
        <p:spPr>
          <a:xfrm>
            <a:off x="4499992" y="1340768"/>
            <a:ext cx="3564753" cy="2844800"/>
          </a:xfrm>
          <a:custGeom>
            <a:avLst/>
            <a:gdLst>
              <a:gd name="connsiteX0" fmla="*/ 758053 w 3564753"/>
              <a:gd name="connsiteY0" fmla="*/ 2806700 h 2844800"/>
              <a:gd name="connsiteX1" fmla="*/ 1075553 w 3564753"/>
              <a:gd name="connsiteY1" fmla="*/ 2819400 h 2844800"/>
              <a:gd name="connsiteX2" fmla="*/ 1723253 w 3564753"/>
              <a:gd name="connsiteY2" fmla="*/ 2781300 h 2844800"/>
              <a:gd name="connsiteX3" fmla="*/ 1939153 w 3564753"/>
              <a:gd name="connsiteY3" fmla="*/ 2794000 h 2844800"/>
              <a:gd name="connsiteX4" fmla="*/ 1977253 w 3564753"/>
              <a:gd name="connsiteY4" fmla="*/ 2806700 h 2844800"/>
              <a:gd name="connsiteX5" fmla="*/ 2053453 w 3564753"/>
              <a:gd name="connsiteY5" fmla="*/ 2819400 h 2844800"/>
              <a:gd name="connsiteX6" fmla="*/ 2091553 w 3564753"/>
              <a:gd name="connsiteY6" fmla="*/ 2832100 h 2844800"/>
              <a:gd name="connsiteX7" fmla="*/ 2205853 w 3564753"/>
              <a:gd name="connsiteY7" fmla="*/ 2844800 h 2844800"/>
              <a:gd name="connsiteX8" fmla="*/ 2497953 w 3564753"/>
              <a:gd name="connsiteY8" fmla="*/ 2832100 h 2844800"/>
              <a:gd name="connsiteX9" fmla="*/ 2586853 w 3564753"/>
              <a:gd name="connsiteY9" fmla="*/ 2819400 h 2844800"/>
              <a:gd name="connsiteX10" fmla="*/ 2637653 w 3564753"/>
              <a:gd name="connsiteY10" fmla="*/ 2794000 h 2844800"/>
              <a:gd name="connsiteX11" fmla="*/ 2675753 w 3564753"/>
              <a:gd name="connsiteY11" fmla="*/ 2781300 h 2844800"/>
              <a:gd name="connsiteX12" fmla="*/ 2739253 w 3564753"/>
              <a:gd name="connsiteY12" fmla="*/ 2743200 h 2844800"/>
              <a:gd name="connsiteX13" fmla="*/ 2802753 w 3564753"/>
              <a:gd name="connsiteY13" fmla="*/ 2730500 h 2844800"/>
              <a:gd name="connsiteX14" fmla="*/ 2904353 w 3564753"/>
              <a:gd name="connsiteY14" fmla="*/ 2628900 h 2844800"/>
              <a:gd name="connsiteX15" fmla="*/ 2967853 w 3564753"/>
              <a:gd name="connsiteY15" fmla="*/ 2578100 h 2844800"/>
              <a:gd name="connsiteX16" fmla="*/ 3132953 w 3564753"/>
              <a:gd name="connsiteY16" fmla="*/ 2400300 h 2844800"/>
              <a:gd name="connsiteX17" fmla="*/ 3272653 w 3564753"/>
              <a:gd name="connsiteY17" fmla="*/ 2260600 h 2844800"/>
              <a:gd name="connsiteX18" fmla="*/ 3323453 w 3564753"/>
              <a:gd name="connsiteY18" fmla="*/ 2197100 h 2844800"/>
              <a:gd name="connsiteX19" fmla="*/ 3399653 w 3564753"/>
              <a:gd name="connsiteY19" fmla="*/ 2095500 h 2844800"/>
              <a:gd name="connsiteX20" fmla="*/ 3425053 w 3564753"/>
              <a:gd name="connsiteY20" fmla="*/ 2032000 h 2844800"/>
              <a:gd name="connsiteX21" fmla="*/ 3450453 w 3564753"/>
              <a:gd name="connsiteY21" fmla="*/ 1981200 h 2844800"/>
              <a:gd name="connsiteX22" fmla="*/ 3463153 w 3564753"/>
              <a:gd name="connsiteY22" fmla="*/ 1943100 h 2844800"/>
              <a:gd name="connsiteX23" fmla="*/ 3488553 w 3564753"/>
              <a:gd name="connsiteY23" fmla="*/ 1879600 h 2844800"/>
              <a:gd name="connsiteX24" fmla="*/ 3513953 w 3564753"/>
              <a:gd name="connsiteY24" fmla="*/ 1752600 h 2844800"/>
              <a:gd name="connsiteX25" fmla="*/ 3539353 w 3564753"/>
              <a:gd name="connsiteY25" fmla="*/ 1295400 h 2844800"/>
              <a:gd name="connsiteX26" fmla="*/ 3564753 w 3564753"/>
              <a:gd name="connsiteY26" fmla="*/ 660400 h 2844800"/>
              <a:gd name="connsiteX27" fmla="*/ 3552053 w 3564753"/>
              <a:gd name="connsiteY27" fmla="*/ 304800 h 2844800"/>
              <a:gd name="connsiteX28" fmla="*/ 3526653 w 3564753"/>
              <a:gd name="connsiteY28" fmla="*/ 254000 h 2844800"/>
              <a:gd name="connsiteX29" fmla="*/ 3463153 w 3564753"/>
              <a:gd name="connsiteY29" fmla="*/ 177800 h 2844800"/>
              <a:gd name="connsiteX30" fmla="*/ 3399653 w 3564753"/>
              <a:gd name="connsiteY30" fmla="*/ 139700 h 2844800"/>
              <a:gd name="connsiteX31" fmla="*/ 3285353 w 3564753"/>
              <a:gd name="connsiteY31" fmla="*/ 88900 h 2844800"/>
              <a:gd name="connsiteX32" fmla="*/ 3221853 w 3564753"/>
              <a:gd name="connsiteY32" fmla="*/ 63500 h 2844800"/>
              <a:gd name="connsiteX33" fmla="*/ 3171053 w 3564753"/>
              <a:gd name="connsiteY33" fmla="*/ 50800 h 2844800"/>
              <a:gd name="connsiteX34" fmla="*/ 3132953 w 3564753"/>
              <a:gd name="connsiteY34" fmla="*/ 38100 h 2844800"/>
              <a:gd name="connsiteX35" fmla="*/ 2929753 w 3564753"/>
              <a:gd name="connsiteY35" fmla="*/ 0 h 2844800"/>
              <a:gd name="connsiteX36" fmla="*/ 2624953 w 3564753"/>
              <a:gd name="connsiteY36" fmla="*/ 12700 h 2844800"/>
              <a:gd name="connsiteX37" fmla="*/ 2383653 w 3564753"/>
              <a:gd name="connsiteY37" fmla="*/ 38100 h 2844800"/>
              <a:gd name="connsiteX38" fmla="*/ 2345553 w 3564753"/>
              <a:gd name="connsiteY38" fmla="*/ 50800 h 2844800"/>
              <a:gd name="connsiteX39" fmla="*/ 2116953 w 3564753"/>
              <a:gd name="connsiteY39" fmla="*/ 76200 h 2844800"/>
              <a:gd name="connsiteX40" fmla="*/ 1989953 w 3564753"/>
              <a:gd name="connsiteY40" fmla="*/ 114300 h 2844800"/>
              <a:gd name="connsiteX41" fmla="*/ 1901053 w 3564753"/>
              <a:gd name="connsiteY41" fmla="*/ 152400 h 2844800"/>
              <a:gd name="connsiteX42" fmla="*/ 1824853 w 3564753"/>
              <a:gd name="connsiteY42" fmla="*/ 177800 h 2844800"/>
              <a:gd name="connsiteX43" fmla="*/ 1761353 w 3564753"/>
              <a:gd name="connsiteY43" fmla="*/ 203200 h 2844800"/>
              <a:gd name="connsiteX44" fmla="*/ 1685153 w 3564753"/>
              <a:gd name="connsiteY44" fmla="*/ 215900 h 2844800"/>
              <a:gd name="connsiteX45" fmla="*/ 1647053 w 3564753"/>
              <a:gd name="connsiteY45" fmla="*/ 241300 h 2844800"/>
              <a:gd name="connsiteX46" fmla="*/ 1240653 w 3564753"/>
              <a:gd name="connsiteY46" fmla="*/ 279400 h 2844800"/>
              <a:gd name="connsiteX47" fmla="*/ 1075553 w 3564753"/>
              <a:gd name="connsiteY47" fmla="*/ 304800 h 2844800"/>
              <a:gd name="connsiteX48" fmla="*/ 1024753 w 3564753"/>
              <a:gd name="connsiteY48" fmla="*/ 317500 h 2844800"/>
              <a:gd name="connsiteX49" fmla="*/ 923153 w 3564753"/>
              <a:gd name="connsiteY49" fmla="*/ 330200 h 2844800"/>
              <a:gd name="connsiteX50" fmla="*/ 885053 w 3564753"/>
              <a:gd name="connsiteY50" fmla="*/ 342900 h 2844800"/>
              <a:gd name="connsiteX51" fmla="*/ 834253 w 3564753"/>
              <a:gd name="connsiteY51" fmla="*/ 368300 h 2844800"/>
              <a:gd name="connsiteX52" fmla="*/ 669153 w 3564753"/>
              <a:gd name="connsiteY52" fmla="*/ 406400 h 2844800"/>
              <a:gd name="connsiteX53" fmla="*/ 605653 w 3564753"/>
              <a:gd name="connsiteY53" fmla="*/ 431800 h 2844800"/>
              <a:gd name="connsiteX54" fmla="*/ 567553 w 3564753"/>
              <a:gd name="connsiteY54" fmla="*/ 444500 h 2844800"/>
              <a:gd name="connsiteX55" fmla="*/ 427853 w 3564753"/>
              <a:gd name="connsiteY55" fmla="*/ 495300 h 2844800"/>
              <a:gd name="connsiteX56" fmla="*/ 364353 w 3564753"/>
              <a:gd name="connsiteY56" fmla="*/ 508000 h 2844800"/>
              <a:gd name="connsiteX57" fmla="*/ 313553 w 3564753"/>
              <a:gd name="connsiteY57" fmla="*/ 520700 h 2844800"/>
              <a:gd name="connsiteX58" fmla="*/ 211953 w 3564753"/>
              <a:gd name="connsiteY58" fmla="*/ 533400 h 2844800"/>
              <a:gd name="connsiteX59" fmla="*/ 275453 w 3564753"/>
              <a:gd name="connsiteY59" fmla="*/ 469900 h 2844800"/>
              <a:gd name="connsiteX60" fmla="*/ 338953 w 3564753"/>
              <a:gd name="connsiteY60" fmla="*/ 393700 h 2844800"/>
              <a:gd name="connsiteX61" fmla="*/ 377053 w 3564753"/>
              <a:gd name="connsiteY61" fmla="*/ 381000 h 2844800"/>
              <a:gd name="connsiteX62" fmla="*/ 453253 w 3564753"/>
              <a:gd name="connsiteY62" fmla="*/ 330200 h 2844800"/>
              <a:gd name="connsiteX63" fmla="*/ 504053 w 3564753"/>
              <a:gd name="connsiteY63" fmla="*/ 292100 h 2844800"/>
              <a:gd name="connsiteX64" fmla="*/ 542153 w 3564753"/>
              <a:gd name="connsiteY64" fmla="*/ 279400 h 2844800"/>
              <a:gd name="connsiteX65" fmla="*/ 491353 w 3564753"/>
              <a:gd name="connsiteY65" fmla="*/ 304800 h 2844800"/>
              <a:gd name="connsiteX66" fmla="*/ 453253 w 3564753"/>
              <a:gd name="connsiteY66" fmla="*/ 342900 h 2844800"/>
              <a:gd name="connsiteX67" fmla="*/ 377053 w 3564753"/>
              <a:gd name="connsiteY67" fmla="*/ 393700 h 2844800"/>
              <a:gd name="connsiteX68" fmla="*/ 338953 w 3564753"/>
              <a:gd name="connsiteY68" fmla="*/ 419100 h 2844800"/>
              <a:gd name="connsiteX69" fmla="*/ 300853 w 3564753"/>
              <a:gd name="connsiteY69" fmla="*/ 457200 h 2844800"/>
              <a:gd name="connsiteX70" fmla="*/ 262753 w 3564753"/>
              <a:gd name="connsiteY70" fmla="*/ 469900 h 2844800"/>
              <a:gd name="connsiteX71" fmla="*/ 224653 w 3564753"/>
              <a:gd name="connsiteY71" fmla="*/ 495300 h 2844800"/>
              <a:gd name="connsiteX72" fmla="*/ 211953 w 3564753"/>
              <a:gd name="connsiteY72" fmla="*/ 533400 h 2844800"/>
              <a:gd name="connsiteX73" fmla="*/ 250053 w 3564753"/>
              <a:gd name="connsiteY73" fmla="*/ 546100 h 2844800"/>
              <a:gd name="connsiteX74" fmla="*/ 300853 w 3564753"/>
              <a:gd name="connsiteY74" fmla="*/ 571500 h 2844800"/>
              <a:gd name="connsiteX75" fmla="*/ 402453 w 3564753"/>
              <a:gd name="connsiteY75" fmla="*/ 596900 h 2844800"/>
              <a:gd name="connsiteX76" fmla="*/ 529453 w 3564753"/>
              <a:gd name="connsiteY76" fmla="*/ 647700 h 2844800"/>
              <a:gd name="connsiteX77" fmla="*/ 605653 w 3564753"/>
              <a:gd name="connsiteY77" fmla="*/ 673100 h 2844800"/>
              <a:gd name="connsiteX78" fmla="*/ 643753 w 3564753"/>
              <a:gd name="connsiteY78" fmla="*/ 698500 h 2844800"/>
              <a:gd name="connsiteX79" fmla="*/ 580253 w 3564753"/>
              <a:gd name="connsiteY79" fmla="*/ 685800 h 2844800"/>
              <a:gd name="connsiteX80" fmla="*/ 542153 w 3564753"/>
              <a:gd name="connsiteY80" fmla="*/ 673100 h 2844800"/>
              <a:gd name="connsiteX81" fmla="*/ 491353 w 3564753"/>
              <a:gd name="connsiteY81" fmla="*/ 660400 h 2844800"/>
              <a:gd name="connsiteX82" fmla="*/ 453253 w 3564753"/>
              <a:gd name="connsiteY82" fmla="*/ 635000 h 2844800"/>
              <a:gd name="connsiteX83" fmla="*/ 377053 w 3564753"/>
              <a:gd name="connsiteY83" fmla="*/ 609600 h 2844800"/>
              <a:gd name="connsiteX84" fmla="*/ 338953 w 3564753"/>
              <a:gd name="connsiteY84" fmla="*/ 584200 h 2844800"/>
              <a:gd name="connsiteX85" fmla="*/ 211953 w 3564753"/>
              <a:gd name="connsiteY85" fmla="*/ 546100 h 2844800"/>
              <a:gd name="connsiteX86" fmla="*/ 46853 w 3564753"/>
              <a:gd name="connsiteY86" fmla="*/ 558800 h 2844800"/>
              <a:gd name="connsiteX87" fmla="*/ 123053 w 3564753"/>
              <a:gd name="connsiteY87" fmla="*/ 546100 h 2844800"/>
              <a:gd name="connsiteX88" fmla="*/ 199253 w 3564753"/>
              <a:gd name="connsiteY88" fmla="*/ 520700 h 2844800"/>
              <a:gd name="connsiteX89" fmla="*/ 313553 w 3564753"/>
              <a:gd name="connsiteY89" fmla="*/ 444500 h 2844800"/>
              <a:gd name="connsiteX90" fmla="*/ 351653 w 3564753"/>
              <a:gd name="connsiteY90" fmla="*/ 419100 h 2844800"/>
              <a:gd name="connsiteX91" fmla="*/ 389753 w 3564753"/>
              <a:gd name="connsiteY91" fmla="*/ 406400 h 2844800"/>
              <a:gd name="connsiteX92" fmla="*/ 427853 w 3564753"/>
              <a:gd name="connsiteY92" fmla="*/ 368300 h 2844800"/>
              <a:gd name="connsiteX93" fmla="*/ 516753 w 3564753"/>
              <a:gd name="connsiteY93" fmla="*/ 342900 h 2844800"/>
              <a:gd name="connsiteX94" fmla="*/ 440553 w 3564753"/>
              <a:gd name="connsiteY94" fmla="*/ 406400 h 2844800"/>
              <a:gd name="connsiteX95" fmla="*/ 389753 w 3564753"/>
              <a:gd name="connsiteY95" fmla="*/ 457200 h 2844800"/>
              <a:gd name="connsiteX96" fmla="*/ 250053 w 3564753"/>
              <a:gd name="connsiteY96" fmla="*/ 546100 h 2844800"/>
              <a:gd name="connsiteX97" fmla="*/ 199253 w 3564753"/>
              <a:gd name="connsiteY97" fmla="*/ 584200 h 2844800"/>
              <a:gd name="connsiteX98" fmla="*/ 161153 w 3564753"/>
              <a:gd name="connsiteY98" fmla="*/ 596900 h 2844800"/>
              <a:gd name="connsiteX99" fmla="*/ 250053 w 3564753"/>
              <a:gd name="connsiteY99" fmla="*/ 571500 h 2844800"/>
              <a:gd name="connsiteX100" fmla="*/ 377053 w 3564753"/>
              <a:gd name="connsiteY100" fmla="*/ 482600 h 2844800"/>
              <a:gd name="connsiteX101" fmla="*/ 415153 w 3564753"/>
              <a:gd name="connsiteY101" fmla="*/ 469900 h 2844800"/>
              <a:gd name="connsiteX102" fmla="*/ 453253 w 3564753"/>
              <a:gd name="connsiteY102" fmla="*/ 444500 h 2844800"/>
              <a:gd name="connsiteX103" fmla="*/ 529453 w 3564753"/>
              <a:gd name="connsiteY103" fmla="*/ 419100 h 2844800"/>
              <a:gd name="connsiteX104" fmla="*/ 504053 w 3564753"/>
              <a:gd name="connsiteY104" fmla="*/ 457200 h 2844800"/>
              <a:gd name="connsiteX105" fmla="*/ 402453 w 3564753"/>
              <a:gd name="connsiteY105" fmla="*/ 469900 h 2844800"/>
              <a:gd name="connsiteX106" fmla="*/ 478653 w 3564753"/>
              <a:gd name="connsiteY106" fmla="*/ 495300 h 2844800"/>
              <a:gd name="connsiteX107" fmla="*/ 516753 w 3564753"/>
              <a:gd name="connsiteY107" fmla="*/ 508000 h 2844800"/>
              <a:gd name="connsiteX108" fmla="*/ 478653 w 3564753"/>
              <a:gd name="connsiteY108" fmla="*/ 520700 h 2844800"/>
              <a:gd name="connsiteX109" fmla="*/ 389753 w 3564753"/>
              <a:gd name="connsiteY109" fmla="*/ 558800 h 2844800"/>
              <a:gd name="connsiteX110" fmla="*/ 465953 w 3564753"/>
              <a:gd name="connsiteY110" fmla="*/ 584200 h 2844800"/>
              <a:gd name="connsiteX111" fmla="*/ 504053 w 3564753"/>
              <a:gd name="connsiteY111" fmla="*/ 609600 h 2844800"/>
              <a:gd name="connsiteX112" fmla="*/ 427853 w 3564753"/>
              <a:gd name="connsiteY112" fmla="*/ 596900 h 2844800"/>
              <a:gd name="connsiteX113" fmla="*/ 516753 w 3564753"/>
              <a:gd name="connsiteY113" fmla="*/ 609600 h 2844800"/>
              <a:gd name="connsiteX114" fmla="*/ 554853 w 3564753"/>
              <a:gd name="connsiteY114" fmla="*/ 660400 h 2844800"/>
              <a:gd name="connsiteX115" fmla="*/ 478653 w 3564753"/>
              <a:gd name="connsiteY115" fmla="*/ 635000 h 2844800"/>
              <a:gd name="connsiteX116" fmla="*/ 402453 w 3564753"/>
              <a:gd name="connsiteY116" fmla="*/ 596900 h 2844800"/>
              <a:gd name="connsiteX117" fmla="*/ 72253 w 3564753"/>
              <a:gd name="connsiteY117" fmla="*/ 584200 h 2844800"/>
              <a:gd name="connsiteX118" fmla="*/ 148453 w 3564753"/>
              <a:gd name="connsiteY118" fmla="*/ 533400 h 2844800"/>
              <a:gd name="connsiteX119" fmla="*/ 224653 w 3564753"/>
              <a:gd name="connsiteY119" fmla="*/ 482600 h 2844800"/>
              <a:gd name="connsiteX120" fmla="*/ 300853 w 3564753"/>
              <a:gd name="connsiteY120" fmla="*/ 406400 h 2844800"/>
              <a:gd name="connsiteX121" fmla="*/ 377053 w 3564753"/>
              <a:gd name="connsiteY121" fmla="*/ 381000 h 2844800"/>
              <a:gd name="connsiteX122" fmla="*/ 415153 w 3564753"/>
              <a:gd name="connsiteY122" fmla="*/ 355600 h 2844800"/>
              <a:gd name="connsiteX123" fmla="*/ 491353 w 3564753"/>
              <a:gd name="connsiteY123" fmla="*/ 330200 h 2844800"/>
              <a:gd name="connsiteX124" fmla="*/ 529453 w 3564753"/>
              <a:gd name="connsiteY124" fmla="*/ 317500 h 2844800"/>
              <a:gd name="connsiteX125" fmla="*/ 567553 w 3564753"/>
              <a:gd name="connsiteY125" fmla="*/ 342900 h 2844800"/>
              <a:gd name="connsiteX126" fmla="*/ 580253 w 3564753"/>
              <a:gd name="connsiteY126" fmla="*/ 431800 h 2844800"/>
              <a:gd name="connsiteX127" fmla="*/ 592953 w 3564753"/>
              <a:gd name="connsiteY127" fmla="*/ 469900 h 2844800"/>
              <a:gd name="connsiteX128" fmla="*/ 605653 w 3564753"/>
              <a:gd name="connsiteY128" fmla="*/ 520700 h 2844800"/>
              <a:gd name="connsiteX129" fmla="*/ 618353 w 3564753"/>
              <a:gd name="connsiteY129" fmla="*/ 596900 h 2844800"/>
              <a:gd name="connsiteX130" fmla="*/ 631053 w 3564753"/>
              <a:gd name="connsiteY130" fmla="*/ 635000 h 2844800"/>
              <a:gd name="connsiteX131" fmla="*/ 592953 w 3564753"/>
              <a:gd name="connsiteY131" fmla="*/ 596900 h 2844800"/>
              <a:gd name="connsiteX132" fmla="*/ 554853 w 3564753"/>
              <a:gd name="connsiteY132" fmla="*/ 520700 h 2844800"/>
              <a:gd name="connsiteX133" fmla="*/ 529453 w 3564753"/>
              <a:gd name="connsiteY133" fmla="*/ 482600 h 2844800"/>
              <a:gd name="connsiteX134" fmla="*/ 504053 w 3564753"/>
              <a:gd name="connsiteY134" fmla="*/ 406400 h 2844800"/>
              <a:gd name="connsiteX135" fmla="*/ 516753 w 3564753"/>
              <a:gd name="connsiteY135" fmla="*/ 533400 h 2844800"/>
              <a:gd name="connsiteX136" fmla="*/ 491353 w 3564753"/>
              <a:gd name="connsiteY136" fmla="*/ 495300 h 2844800"/>
              <a:gd name="connsiteX137" fmla="*/ 478653 w 3564753"/>
              <a:gd name="connsiteY137" fmla="*/ 457200 h 2844800"/>
              <a:gd name="connsiteX138" fmla="*/ 491353 w 3564753"/>
              <a:gd name="connsiteY138" fmla="*/ 546100 h 2844800"/>
              <a:gd name="connsiteX139" fmla="*/ 516753 w 3564753"/>
              <a:gd name="connsiteY139" fmla="*/ 584200 h 2844800"/>
              <a:gd name="connsiteX140" fmla="*/ 529453 w 3564753"/>
              <a:gd name="connsiteY140" fmla="*/ 622300 h 2844800"/>
              <a:gd name="connsiteX141" fmla="*/ 542153 w 3564753"/>
              <a:gd name="connsiteY141" fmla="*/ 571500 h 2844800"/>
              <a:gd name="connsiteX142" fmla="*/ 580253 w 3564753"/>
              <a:gd name="connsiteY142" fmla="*/ 393700 h 2844800"/>
              <a:gd name="connsiteX143" fmla="*/ 592953 w 3564753"/>
              <a:gd name="connsiteY143" fmla="*/ 444500 h 2844800"/>
              <a:gd name="connsiteX144" fmla="*/ 554853 w 3564753"/>
              <a:gd name="connsiteY144" fmla="*/ 419100 h 2844800"/>
              <a:gd name="connsiteX145" fmla="*/ 542153 w 3564753"/>
              <a:gd name="connsiteY145" fmla="*/ 546100 h 2844800"/>
              <a:gd name="connsiteX146" fmla="*/ 491353 w 3564753"/>
              <a:gd name="connsiteY146" fmla="*/ 508000 h 2844800"/>
              <a:gd name="connsiteX147" fmla="*/ 478653 w 3564753"/>
              <a:gd name="connsiteY147" fmla="*/ 469900 h 2844800"/>
              <a:gd name="connsiteX148" fmla="*/ 465953 w 3564753"/>
              <a:gd name="connsiteY148" fmla="*/ 520700 h 2844800"/>
              <a:gd name="connsiteX149" fmla="*/ 453253 w 3564753"/>
              <a:gd name="connsiteY149" fmla="*/ 558800 h 2844800"/>
              <a:gd name="connsiteX150" fmla="*/ 377053 w 3564753"/>
              <a:gd name="connsiteY150" fmla="*/ 482600 h 2844800"/>
              <a:gd name="connsiteX151" fmla="*/ 275453 w 3564753"/>
              <a:gd name="connsiteY151" fmla="*/ 508000 h 2844800"/>
              <a:gd name="connsiteX152" fmla="*/ 224653 w 3564753"/>
              <a:gd name="connsiteY152" fmla="*/ 520700 h 2844800"/>
              <a:gd name="connsiteX153" fmla="*/ 135753 w 3564753"/>
              <a:gd name="connsiteY153" fmla="*/ 546100 h 2844800"/>
              <a:gd name="connsiteX154" fmla="*/ 173853 w 3564753"/>
              <a:gd name="connsiteY154" fmla="*/ 584200 h 2844800"/>
              <a:gd name="connsiteX155" fmla="*/ 224653 w 3564753"/>
              <a:gd name="connsiteY155" fmla="*/ 596900 h 2844800"/>
              <a:gd name="connsiteX156" fmla="*/ 351653 w 3564753"/>
              <a:gd name="connsiteY156" fmla="*/ 622300 h 2844800"/>
              <a:gd name="connsiteX157" fmla="*/ 465953 w 3564753"/>
              <a:gd name="connsiteY157" fmla="*/ 660400 h 2844800"/>
              <a:gd name="connsiteX158" fmla="*/ 504053 w 3564753"/>
              <a:gd name="connsiteY158" fmla="*/ 673100 h 2844800"/>
              <a:gd name="connsiteX159" fmla="*/ 338953 w 3564753"/>
              <a:gd name="connsiteY159" fmla="*/ 660400 h 2844800"/>
              <a:gd name="connsiteX160" fmla="*/ 275453 w 3564753"/>
              <a:gd name="connsiteY160" fmla="*/ 647700 h 2844800"/>
              <a:gd name="connsiteX161" fmla="*/ 186553 w 3564753"/>
              <a:gd name="connsiteY161" fmla="*/ 635000 h 2844800"/>
              <a:gd name="connsiteX162" fmla="*/ 148453 w 3564753"/>
              <a:gd name="connsiteY162" fmla="*/ 622300 h 2844800"/>
              <a:gd name="connsiteX163" fmla="*/ 313553 w 3564753"/>
              <a:gd name="connsiteY163" fmla="*/ 596900 h 2844800"/>
              <a:gd name="connsiteX164" fmla="*/ 364353 w 3564753"/>
              <a:gd name="connsiteY164" fmla="*/ 609600 h 2844800"/>
              <a:gd name="connsiteX165" fmla="*/ 478653 w 3564753"/>
              <a:gd name="connsiteY165" fmla="*/ 660400 h 2844800"/>
              <a:gd name="connsiteX166" fmla="*/ 554853 w 3564753"/>
              <a:gd name="connsiteY166" fmla="*/ 723900 h 2844800"/>
              <a:gd name="connsiteX167" fmla="*/ 465953 w 3564753"/>
              <a:gd name="connsiteY167" fmla="*/ 711200 h 2844800"/>
              <a:gd name="connsiteX168" fmla="*/ 415153 w 3564753"/>
              <a:gd name="connsiteY168" fmla="*/ 698500 h 2844800"/>
              <a:gd name="connsiteX169" fmla="*/ 250053 w 3564753"/>
              <a:gd name="connsiteY169" fmla="*/ 660400 h 2844800"/>
              <a:gd name="connsiteX170" fmla="*/ 211953 w 3564753"/>
              <a:gd name="connsiteY170" fmla="*/ 647700 h 2844800"/>
              <a:gd name="connsiteX171" fmla="*/ 491353 w 3564753"/>
              <a:gd name="connsiteY171" fmla="*/ 647700 h 2844800"/>
              <a:gd name="connsiteX172" fmla="*/ 542153 w 3564753"/>
              <a:gd name="connsiteY172" fmla="*/ 660400 h 2844800"/>
              <a:gd name="connsiteX173" fmla="*/ 618353 w 3564753"/>
              <a:gd name="connsiteY173" fmla="*/ 685800 h 2844800"/>
              <a:gd name="connsiteX174" fmla="*/ 669153 w 3564753"/>
              <a:gd name="connsiteY174" fmla="*/ 673100 h 2844800"/>
              <a:gd name="connsiteX175" fmla="*/ 631053 w 3564753"/>
              <a:gd name="connsiteY175" fmla="*/ 558800 h 2844800"/>
              <a:gd name="connsiteX176" fmla="*/ 618353 w 3564753"/>
              <a:gd name="connsiteY176" fmla="*/ 495300 h 2844800"/>
              <a:gd name="connsiteX177" fmla="*/ 592953 w 3564753"/>
              <a:gd name="connsiteY177" fmla="*/ 406400 h 2844800"/>
              <a:gd name="connsiteX178" fmla="*/ 580253 w 3564753"/>
              <a:gd name="connsiteY178" fmla="*/ 317500 h 2844800"/>
              <a:gd name="connsiteX179" fmla="*/ 592953 w 3564753"/>
              <a:gd name="connsiteY179" fmla="*/ 673100 h 2844800"/>
              <a:gd name="connsiteX180" fmla="*/ 643753 w 3564753"/>
              <a:gd name="connsiteY180" fmla="*/ 749300 h 2844800"/>
              <a:gd name="connsiteX181" fmla="*/ 567553 w 3564753"/>
              <a:gd name="connsiteY181" fmla="*/ 749300 h 2844800"/>
              <a:gd name="connsiteX182" fmla="*/ 529453 w 3564753"/>
              <a:gd name="connsiteY182" fmla="*/ 711200 h 28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3564753" h="2844800">
                <a:moveTo>
                  <a:pt x="758053" y="2806700"/>
                </a:moveTo>
                <a:cubicBezTo>
                  <a:pt x="863886" y="2810933"/>
                  <a:pt x="969648" y="2821055"/>
                  <a:pt x="1075553" y="2819400"/>
                </a:cubicBezTo>
                <a:cubicBezTo>
                  <a:pt x="1334114" y="2815360"/>
                  <a:pt x="1494805" y="2800337"/>
                  <a:pt x="1723253" y="2781300"/>
                </a:cubicBezTo>
                <a:cubicBezTo>
                  <a:pt x="1795220" y="2785533"/>
                  <a:pt x="1867420" y="2786827"/>
                  <a:pt x="1939153" y="2794000"/>
                </a:cubicBezTo>
                <a:cubicBezTo>
                  <a:pt x="1952474" y="2795332"/>
                  <a:pt x="1964185" y="2803796"/>
                  <a:pt x="1977253" y="2806700"/>
                </a:cubicBezTo>
                <a:cubicBezTo>
                  <a:pt x="2002390" y="2812286"/>
                  <a:pt x="2028316" y="2813814"/>
                  <a:pt x="2053453" y="2819400"/>
                </a:cubicBezTo>
                <a:cubicBezTo>
                  <a:pt x="2066521" y="2822304"/>
                  <a:pt x="2078348" y="2829899"/>
                  <a:pt x="2091553" y="2832100"/>
                </a:cubicBezTo>
                <a:cubicBezTo>
                  <a:pt x="2129366" y="2838402"/>
                  <a:pt x="2167753" y="2840567"/>
                  <a:pt x="2205853" y="2844800"/>
                </a:cubicBezTo>
                <a:cubicBezTo>
                  <a:pt x="2303220" y="2840567"/>
                  <a:pt x="2400710" y="2838583"/>
                  <a:pt x="2497953" y="2832100"/>
                </a:cubicBezTo>
                <a:cubicBezTo>
                  <a:pt x="2527821" y="2830109"/>
                  <a:pt x="2557974" y="2827276"/>
                  <a:pt x="2586853" y="2819400"/>
                </a:cubicBezTo>
                <a:cubicBezTo>
                  <a:pt x="2605118" y="2814419"/>
                  <a:pt x="2620252" y="2801458"/>
                  <a:pt x="2637653" y="2794000"/>
                </a:cubicBezTo>
                <a:cubicBezTo>
                  <a:pt x="2649958" y="2788727"/>
                  <a:pt x="2663779" y="2787287"/>
                  <a:pt x="2675753" y="2781300"/>
                </a:cubicBezTo>
                <a:cubicBezTo>
                  <a:pt x="2697831" y="2770261"/>
                  <a:pt x="2716334" y="2752368"/>
                  <a:pt x="2739253" y="2743200"/>
                </a:cubicBezTo>
                <a:cubicBezTo>
                  <a:pt x="2759295" y="2735183"/>
                  <a:pt x="2781586" y="2734733"/>
                  <a:pt x="2802753" y="2730500"/>
                </a:cubicBezTo>
                <a:cubicBezTo>
                  <a:pt x="2998814" y="2573651"/>
                  <a:pt x="2759383" y="2773870"/>
                  <a:pt x="2904353" y="2628900"/>
                </a:cubicBezTo>
                <a:cubicBezTo>
                  <a:pt x="2923520" y="2609733"/>
                  <a:pt x="2947989" y="2596545"/>
                  <a:pt x="2967853" y="2578100"/>
                </a:cubicBezTo>
                <a:cubicBezTo>
                  <a:pt x="3255168" y="2311307"/>
                  <a:pt x="2971096" y="2572947"/>
                  <a:pt x="3132953" y="2400300"/>
                </a:cubicBezTo>
                <a:cubicBezTo>
                  <a:pt x="3177994" y="2352256"/>
                  <a:pt x="3231514" y="2312024"/>
                  <a:pt x="3272653" y="2260600"/>
                </a:cubicBezTo>
                <a:cubicBezTo>
                  <a:pt x="3289586" y="2239433"/>
                  <a:pt x="3307908" y="2219307"/>
                  <a:pt x="3323453" y="2197100"/>
                </a:cubicBezTo>
                <a:cubicBezTo>
                  <a:pt x="3397094" y="2091899"/>
                  <a:pt x="3324962" y="2170191"/>
                  <a:pt x="3399653" y="2095500"/>
                </a:cubicBezTo>
                <a:cubicBezTo>
                  <a:pt x="3408120" y="2074333"/>
                  <a:pt x="3415794" y="2052832"/>
                  <a:pt x="3425053" y="2032000"/>
                </a:cubicBezTo>
                <a:cubicBezTo>
                  <a:pt x="3432742" y="2014700"/>
                  <a:pt x="3442995" y="1998601"/>
                  <a:pt x="3450453" y="1981200"/>
                </a:cubicBezTo>
                <a:cubicBezTo>
                  <a:pt x="3455726" y="1968895"/>
                  <a:pt x="3458453" y="1955635"/>
                  <a:pt x="3463153" y="1943100"/>
                </a:cubicBezTo>
                <a:cubicBezTo>
                  <a:pt x="3471158" y="1921754"/>
                  <a:pt x="3482679" y="1901627"/>
                  <a:pt x="3488553" y="1879600"/>
                </a:cubicBezTo>
                <a:cubicBezTo>
                  <a:pt x="3499677" y="1837886"/>
                  <a:pt x="3513953" y="1752600"/>
                  <a:pt x="3513953" y="1752600"/>
                </a:cubicBezTo>
                <a:cubicBezTo>
                  <a:pt x="3528716" y="1545923"/>
                  <a:pt x="3531141" y="1533556"/>
                  <a:pt x="3539353" y="1295400"/>
                </a:cubicBezTo>
                <a:cubicBezTo>
                  <a:pt x="3560399" y="685053"/>
                  <a:pt x="3538581" y="1026809"/>
                  <a:pt x="3564753" y="660400"/>
                </a:cubicBezTo>
                <a:cubicBezTo>
                  <a:pt x="3560520" y="541867"/>
                  <a:pt x="3563124" y="422891"/>
                  <a:pt x="3552053" y="304800"/>
                </a:cubicBezTo>
                <a:cubicBezTo>
                  <a:pt x="3550286" y="285951"/>
                  <a:pt x="3536046" y="270438"/>
                  <a:pt x="3526653" y="254000"/>
                </a:cubicBezTo>
                <a:cubicBezTo>
                  <a:pt x="3510519" y="225765"/>
                  <a:pt x="3489420" y="197500"/>
                  <a:pt x="3463153" y="177800"/>
                </a:cubicBezTo>
                <a:cubicBezTo>
                  <a:pt x="3443406" y="162989"/>
                  <a:pt x="3419400" y="154511"/>
                  <a:pt x="3399653" y="139700"/>
                </a:cubicBezTo>
                <a:cubicBezTo>
                  <a:pt x="3319213" y="79370"/>
                  <a:pt x="3413868" y="110319"/>
                  <a:pt x="3285353" y="88900"/>
                </a:cubicBezTo>
                <a:cubicBezTo>
                  <a:pt x="3264186" y="80433"/>
                  <a:pt x="3243480" y="70709"/>
                  <a:pt x="3221853" y="63500"/>
                </a:cubicBezTo>
                <a:cubicBezTo>
                  <a:pt x="3205294" y="57980"/>
                  <a:pt x="3187836" y="55595"/>
                  <a:pt x="3171053" y="50800"/>
                </a:cubicBezTo>
                <a:cubicBezTo>
                  <a:pt x="3158181" y="47122"/>
                  <a:pt x="3145997" y="41110"/>
                  <a:pt x="3132953" y="38100"/>
                </a:cubicBezTo>
                <a:cubicBezTo>
                  <a:pt x="3053783" y="19830"/>
                  <a:pt x="3004948" y="12532"/>
                  <a:pt x="2929753" y="0"/>
                </a:cubicBezTo>
                <a:lnTo>
                  <a:pt x="2624953" y="12700"/>
                </a:lnTo>
                <a:cubicBezTo>
                  <a:pt x="2589860" y="14764"/>
                  <a:pt x="2423055" y="33722"/>
                  <a:pt x="2383653" y="38100"/>
                </a:cubicBezTo>
                <a:cubicBezTo>
                  <a:pt x="2370953" y="42333"/>
                  <a:pt x="2358680" y="48175"/>
                  <a:pt x="2345553" y="50800"/>
                </a:cubicBezTo>
                <a:cubicBezTo>
                  <a:pt x="2281177" y="63675"/>
                  <a:pt x="2175851" y="70846"/>
                  <a:pt x="2116953" y="76200"/>
                </a:cubicBezTo>
                <a:cubicBezTo>
                  <a:pt x="1991969" y="138692"/>
                  <a:pt x="2154402" y="63700"/>
                  <a:pt x="1989953" y="114300"/>
                </a:cubicBezTo>
                <a:cubicBezTo>
                  <a:pt x="1959139" y="123781"/>
                  <a:pt x="1931144" y="140826"/>
                  <a:pt x="1901053" y="152400"/>
                </a:cubicBezTo>
                <a:cubicBezTo>
                  <a:pt x="1876064" y="162011"/>
                  <a:pt x="1850015" y="168650"/>
                  <a:pt x="1824853" y="177800"/>
                </a:cubicBezTo>
                <a:cubicBezTo>
                  <a:pt x="1803428" y="185591"/>
                  <a:pt x="1783347" y="197202"/>
                  <a:pt x="1761353" y="203200"/>
                </a:cubicBezTo>
                <a:cubicBezTo>
                  <a:pt x="1736510" y="209975"/>
                  <a:pt x="1710553" y="211667"/>
                  <a:pt x="1685153" y="215900"/>
                </a:cubicBezTo>
                <a:cubicBezTo>
                  <a:pt x="1672453" y="224367"/>
                  <a:pt x="1660305" y="233727"/>
                  <a:pt x="1647053" y="241300"/>
                </a:cubicBezTo>
                <a:cubicBezTo>
                  <a:pt x="1511084" y="318996"/>
                  <a:pt x="1484120" y="270705"/>
                  <a:pt x="1240653" y="279400"/>
                </a:cubicBezTo>
                <a:cubicBezTo>
                  <a:pt x="1126022" y="308058"/>
                  <a:pt x="1265711" y="275545"/>
                  <a:pt x="1075553" y="304800"/>
                </a:cubicBezTo>
                <a:cubicBezTo>
                  <a:pt x="1058301" y="307454"/>
                  <a:pt x="1041970" y="314631"/>
                  <a:pt x="1024753" y="317500"/>
                </a:cubicBezTo>
                <a:cubicBezTo>
                  <a:pt x="991087" y="323111"/>
                  <a:pt x="957020" y="325967"/>
                  <a:pt x="923153" y="330200"/>
                </a:cubicBezTo>
                <a:cubicBezTo>
                  <a:pt x="910453" y="334433"/>
                  <a:pt x="897358" y="337627"/>
                  <a:pt x="885053" y="342900"/>
                </a:cubicBezTo>
                <a:cubicBezTo>
                  <a:pt x="867652" y="350358"/>
                  <a:pt x="852214" y="362313"/>
                  <a:pt x="834253" y="368300"/>
                </a:cubicBezTo>
                <a:cubicBezTo>
                  <a:pt x="711549" y="409201"/>
                  <a:pt x="832081" y="341229"/>
                  <a:pt x="669153" y="406400"/>
                </a:cubicBezTo>
                <a:cubicBezTo>
                  <a:pt x="647986" y="414867"/>
                  <a:pt x="626999" y="423795"/>
                  <a:pt x="605653" y="431800"/>
                </a:cubicBezTo>
                <a:cubicBezTo>
                  <a:pt x="593118" y="436500"/>
                  <a:pt x="580088" y="439800"/>
                  <a:pt x="567553" y="444500"/>
                </a:cubicBezTo>
                <a:cubicBezTo>
                  <a:pt x="530036" y="458569"/>
                  <a:pt x="465970" y="487677"/>
                  <a:pt x="427853" y="495300"/>
                </a:cubicBezTo>
                <a:cubicBezTo>
                  <a:pt x="406686" y="499533"/>
                  <a:pt x="385425" y="503317"/>
                  <a:pt x="364353" y="508000"/>
                </a:cubicBezTo>
                <a:cubicBezTo>
                  <a:pt x="347314" y="511786"/>
                  <a:pt x="330770" y="517831"/>
                  <a:pt x="313553" y="520700"/>
                </a:cubicBezTo>
                <a:cubicBezTo>
                  <a:pt x="279887" y="526311"/>
                  <a:pt x="245820" y="529167"/>
                  <a:pt x="211953" y="533400"/>
                </a:cubicBezTo>
                <a:cubicBezTo>
                  <a:pt x="263160" y="430986"/>
                  <a:pt x="205377" y="516617"/>
                  <a:pt x="275453" y="469900"/>
                </a:cubicBezTo>
                <a:cubicBezTo>
                  <a:pt x="420572" y="373154"/>
                  <a:pt x="221814" y="487412"/>
                  <a:pt x="338953" y="393700"/>
                </a:cubicBezTo>
                <a:cubicBezTo>
                  <a:pt x="349406" y="385337"/>
                  <a:pt x="365351" y="387501"/>
                  <a:pt x="377053" y="381000"/>
                </a:cubicBezTo>
                <a:cubicBezTo>
                  <a:pt x="403738" y="366175"/>
                  <a:pt x="428831" y="348516"/>
                  <a:pt x="453253" y="330200"/>
                </a:cubicBezTo>
                <a:cubicBezTo>
                  <a:pt x="470186" y="317500"/>
                  <a:pt x="485675" y="302602"/>
                  <a:pt x="504053" y="292100"/>
                </a:cubicBezTo>
                <a:cubicBezTo>
                  <a:pt x="515676" y="285458"/>
                  <a:pt x="551619" y="269934"/>
                  <a:pt x="542153" y="279400"/>
                </a:cubicBezTo>
                <a:cubicBezTo>
                  <a:pt x="528766" y="292787"/>
                  <a:pt x="506759" y="293796"/>
                  <a:pt x="491353" y="304800"/>
                </a:cubicBezTo>
                <a:cubicBezTo>
                  <a:pt x="476738" y="315239"/>
                  <a:pt x="467430" y="331873"/>
                  <a:pt x="453253" y="342900"/>
                </a:cubicBezTo>
                <a:cubicBezTo>
                  <a:pt x="429156" y="361642"/>
                  <a:pt x="402453" y="376767"/>
                  <a:pt x="377053" y="393700"/>
                </a:cubicBezTo>
                <a:cubicBezTo>
                  <a:pt x="364353" y="402167"/>
                  <a:pt x="349746" y="408307"/>
                  <a:pt x="338953" y="419100"/>
                </a:cubicBezTo>
                <a:cubicBezTo>
                  <a:pt x="326253" y="431800"/>
                  <a:pt x="315797" y="447237"/>
                  <a:pt x="300853" y="457200"/>
                </a:cubicBezTo>
                <a:cubicBezTo>
                  <a:pt x="289714" y="464626"/>
                  <a:pt x="274727" y="463913"/>
                  <a:pt x="262753" y="469900"/>
                </a:cubicBezTo>
                <a:cubicBezTo>
                  <a:pt x="249101" y="476726"/>
                  <a:pt x="237353" y="486833"/>
                  <a:pt x="224653" y="495300"/>
                </a:cubicBezTo>
                <a:cubicBezTo>
                  <a:pt x="220420" y="508000"/>
                  <a:pt x="205966" y="521426"/>
                  <a:pt x="211953" y="533400"/>
                </a:cubicBezTo>
                <a:cubicBezTo>
                  <a:pt x="217940" y="545374"/>
                  <a:pt x="237748" y="540827"/>
                  <a:pt x="250053" y="546100"/>
                </a:cubicBezTo>
                <a:cubicBezTo>
                  <a:pt x="267454" y="553558"/>
                  <a:pt x="283452" y="564042"/>
                  <a:pt x="300853" y="571500"/>
                </a:cubicBezTo>
                <a:cubicBezTo>
                  <a:pt x="345810" y="590767"/>
                  <a:pt x="347789" y="581992"/>
                  <a:pt x="402453" y="596900"/>
                </a:cubicBezTo>
                <a:cubicBezTo>
                  <a:pt x="534832" y="633003"/>
                  <a:pt x="427681" y="606991"/>
                  <a:pt x="529453" y="647700"/>
                </a:cubicBezTo>
                <a:cubicBezTo>
                  <a:pt x="554312" y="657644"/>
                  <a:pt x="583376" y="658248"/>
                  <a:pt x="605653" y="673100"/>
                </a:cubicBezTo>
                <a:cubicBezTo>
                  <a:pt x="618353" y="681567"/>
                  <a:pt x="657405" y="691674"/>
                  <a:pt x="643753" y="698500"/>
                </a:cubicBezTo>
                <a:cubicBezTo>
                  <a:pt x="624446" y="708153"/>
                  <a:pt x="601194" y="691035"/>
                  <a:pt x="580253" y="685800"/>
                </a:cubicBezTo>
                <a:cubicBezTo>
                  <a:pt x="567266" y="682553"/>
                  <a:pt x="555025" y="676778"/>
                  <a:pt x="542153" y="673100"/>
                </a:cubicBezTo>
                <a:cubicBezTo>
                  <a:pt x="525370" y="668305"/>
                  <a:pt x="508286" y="664633"/>
                  <a:pt x="491353" y="660400"/>
                </a:cubicBezTo>
                <a:cubicBezTo>
                  <a:pt x="478653" y="651933"/>
                  <a:pt x="467201" y="641199"/>
                  <a:pt x="453253" y="635000"/>
                </a:cubicBezTo>
                <a:cubicBezTo>
                  <a:pt x="428787" y="624126"/>
                  <a:pt x="399330" y="624452"/>
                  <a:pt x="377053" y="609600"/>
                </a:cubicBezTo>
                <a:cubicBezTo>
                  <a:pt x="364353" y="601133"/>
                  <a:pt x="352901" y="590399"/>
                  <a:pt x="338953" y="584200"/>
                </a:cubicBezTo>
                <a:cubicBezTo>
                  <a:pt x="299199" y="566532"/>
                  <a:pt x="254173" y="556655"/>
                  <a:pt x="211953" y="546100"/>
                </a:cubicBezTo>
                <a:cubicBezTo>
                  <a:pt x="156920" y="550333"/>
                  <a:pt x="102049" y="558800"/>
                  <a:pt x="46853" y="558800"/>
                </a:cubicBezTo>
                <a:cubicBezTo>
                  <a:pt x="21103" y="558800"/>
                  <a:pt x="98071" y="552345"/>
                  <a:pt x="123053" y="546100"/>
                </a:cubicBezTo>
                <a:cubicBezTo>
                  <a:pt x="149028" y="539606"/>
                  <a:pt x="176976" y="535552"/>
                  <a:pt x="199253" y="520700"/>
                </a:cubicBezTo>
                <a:lnTo>
                  <a:pt x="313553" y="444500"/>
                </a:lnTo>
                <a:cubicBezTo>
                  <a:pt x="326253" y="436033"/>
                  <a:pt x="337173" y="423927"/>
                  <a:pt x="351653" y="419100"/>
                </a:cubicBezTo>
                <a:lnTo>
                  <a:pt x="389753" y="406400"/>
                </a:lnTo>
                <a:cubicBezTo>
                  <a:pt x="402453" y="393700"/>
                  <a:pt x="412909" y="378263"/>
                  <a:pt x="427853" y="368300"/>
                </a:cubicBezTo>
                <a:cubicBezTo>
                  <a:pt x="438785" y="361012"/>
                  <a:pt x="509979" y="344594"/>
                  <a:pt x="516753" y="342900"/>
                </a:cubicBezTo>
                <a:cubicBezTo>
                  <a:pt x="384638" y="475015"/>
                  <a:pt x="564322" y="300312"/>
                  <a:pt x="440553" y="406400"/>
                </a:cubicBezTo>
                <a:cubicBezTo>
                  <a:pt x="422371" y="421985"/>
                  <a:pt x="408150" y="441869"/>
                  <a:pt x="389753" y="457200"/>
                </a:cubicBezTo>
                <a:cubicBezTo>
                  <a:pt x="296162" y="535193"/>
                  <a:pt x="322395" y="521986"/>
                  <a:pt x="250053" y="546100"/>
                </a:cubicBezTo>
                <a:cubicBezTo>
                  <a:pt x="233120" y="558800"/>
                  <a:pt x="217631" y="573698"/>
                  <a:pt x="199253" y="584200"/>
                </a:cubicBezTo>
                <a:cubicBezTo>
                  <a:pt x="187630" y="590842"/>
                  <a:pt x="147766" y="596900"/>
                  <a:pt x="161153" y="596900"/>
                </a:cubicBezTo>
                <a:cubicBezTo>
                  <a:pt x="177100" y="596900"/>
                  <a:pt x="232086" y="577489"/>
                  <a:pt x="250053" y="571500"/>
                </a:cubicBezTo>
                <a:cubicBezTo>
                  <a:pt x="273237" y="554112"/>
                  <a:pt x="358291" y="488854"/>
                  <a:pt x="377053" y="482600"/>
                </a:cubicBezTo>
                <a:cubicBezTo>
                  <a:pt x="389753" y="478367"/>
                  <a:pt x="403179" y="475887"/>
                  <a:pt x="415153" y="469900"/>
                </a:cubicBezTo>
                <a:cubicBezTo>
                  <a:pt x="428805" y="463074"/>
                  <a:pt x="439305" y="450699"/>
                  <a:pt x="453253" y="444500"/>
                </a:cubicBezTo>
                <a:cubicBezTo>
                  <a:pt x="477719" y="433626"/>
                  <a:pt x="529453" y="419100"/>
                  <a:pt x="529453" y="419100"/>
                </a:cubicBezTo>
                <a:cubicBezTo>
                  <a:pt x="520986" y="431800"/>
                  <a:pt x="518225" y="451531"/>
                  <a:pt x="504053" y="457200"/>
                </a:cubicBezTo>
                <a:cubicBezTo>
                  <a:pt x="472364" y="469876"/>
                  <a:pt x="421385" y="441502"/>
                  <a:pt x="402453" y="469900"/>
                </a:cubicBezTo>
                <a:cubicBezTo>
                  <a:pt x="387601" y="492177"/>
                  <a:pt x="453253" y="486833"/>
                  <a:pt x="478653" y="495300"/>
                </a:cubicBezTo>
                <a:lnTo>
                  <a:pt x="516753" y="508000"/>
                </a:lnTo>
                <a:cubicBezTo>
                  <a:pt x="504053" y="512233"/>
                  <a:pt x="490958" y="515427"/>
                  <a:pt x="478653" y="520700"/>
                </a:cubicBezTo>
                <a:cubicBezTo>
                  <a:pt x="368799" y="567780"/>
                  <a:pt x="479104" y="529016"/>
                  <a:pt x="389753" y="558800"/>
                </a:cubicBezTo>
                <a:cubicBezTo>
                  <a:pt x="415153" y="567267"/>
                  <a:pt x="443676" y="569348"/>
                  <a:pt x="465953" y="584200"/>
                </a:cubicBezTo>
                <a:cubicBezTo>
                  <a:pt x="478653" y="592667"/>
                  <a:pt x="518533" y="604773"/>
                  <a:pt x="504053" y="609600"/>
                </a:cubicBezTo>
                <a:cubicBezTo>
                  <a:pt x="479624" y="617743"/>
                  <a:pt x="402103" y="596900"/>
                  <a:pt x="427853" y="596900"/>
                </a:cubicBezTo>
                <a:cubicBezTo>
                  <a:pt x="457787" y="596900"/>
                  <a:pt x="487120" y="605367"/>
                  <a:pt x="516753" y="609600"/>
                </a:cubicBezTo>
                <a:cubicBezTo>
                  <a:pt x="607433" y="639827"/>
                  <a:pt x="615230" y="620148"/>
                  <a:pt x="554853" y="660400"/>
                </a:cubicBezTo>
                <a:cubicBezTo>
                  <a:pt x="529453" y="651933"/>
                  <a:pt x="500930" y="649852"/>
                  <a:pt x="478653" y="635000"/>
                </a:cubicBezTo>
                <a:cubicBezTo>
                  <a:pt x="455931" y="619852"/>
                  <a:pt x="431777" y="598922"/>
                  <a:pt x="402453" y="596900"/>
                </a:cubicBezTo>
                <a:cubicBezTo>
                  <a:pt x="292566" y="589322"/>
                  <a:pt x="182320" y="588433"/>
                  <a:pt x="72253" y="584200"/>
                </a:cubicBezTo>
                <a:cubicBezTo>
                  <a:pt x="97653" y="567267"/>
                  <a:pt x="126867" y="554986"/>
                  <a:pt x="148453" y="533400"/>
                </a:cubicBezTo>
                <a:cubicBezTo>
                  <a:pt x="196019" y="485834"/>
                  <a:pt x="169514" y="500980"/>
                  <a:pt x="224653" y="482600"/>
                </a:cubicBezTo>
                <a:cubicBezTo>
                  <a:pt x="250053" y="457200"/>
                  <a:pt x="266775" y="417759"/>
                  <a:pt x="300853" y="406400"/>
                </a:cubicBezTo>
                <a:cubicBezTo>
                  <a:pt x="326253" y="397933"/>
                  <a:pt x="354776" y="395852"/>
                  <a:pt x="377053" y="381000"/>
                </a:cubicBezTo>
                <a:cubicBezTo>
                  <a:pt x="389753" y="372533"/>
                  <a:pt x="401205" y="361799"/>
                  <a:pt x="415153" y="355600"/>
                </a:cubicBezTo>
                <a:cubicBezTo>
                  <a:pt x="439619" y="344726"/>
                  <a:pt x="465953" y="338667"/>
                  <a:pt x="491353" y="330200"/>
                </a:cubicBezTo>
                <a:lnTo>
                  <a:pt x="529453" y="317500"/>
                </a:lnTo>
                <a:cubicBezTo>
                  <a:pt x="542153" y="325967"/>
                  <a:pt x="561354" y="328952"/>
                  <a:pt x="567553" y="342900"/>
                </a:cubicBezTo>
                <a:cubicBezTo>
                  <a:pt x="579710" y="370254"/>
                  <a:pt x="574382" y="402447"/>
                  <a:pt x="580253" y="431800"/>
                </a:cubicBezTo>
                <a:cubicBezTo>
                  <a:pt x="582878" y="444927"/>
                  <a:pt x="589275" y="457028"/>
                  <a:pt x="592953" y="469900"/>
                </a:cubicBezTo>
                <a:cubicBezTo>
                  <a:pt x="597748" y="486683"/>
                  <a:pt x="602230" y="503584"/>
                  <a:pt x="605653" y="520700"/>
                </a:cubicBezTo>
                <a:cubicBezTo>
                  <a:pt x="610703" y="545950"/>
                  <a:pt x="612767" y="571763"/>
                  <a:pt x="618353" y="596900"/>
                </a:cubicBezTo>
                <a:cubicBezTo>
                  <a:pt x="621257" y="609968"/>
                  <a:pt x="644440" y="635000"/>
                  <a:pt x="631053" y="635000"/>
                </a:cubicBezTo>
                <a:cubicBezTo>
                  <a:pt x="613092" y="635000"/>
                  <a:pt x="604451" y="610698"/>
                  <a:pt x="592953" y="596900"/>
                </a:cubicBezTo>
                <a:cubicBezTo>
                  <a:pt x="547457" y="542305"/>
                  <a:pt x="583492" y="577978"/>
                  <a:pt x="554853" y="520700"/>
                </a:cubicBezTo>
                <a:cubicBezTo>
                  <a:pt x="548027" y="507048"/>
                  <a:pt x="535652" y="496548"/>
                  <a:pt x="529453" y="482600"/>
                </a:cubicBezTo>
                <a:cubicBezTo>
                  <a:pt x="518579" y="458134"/>
                  <a:pt x="504053" y="406400"/>
                  <a:pt x="504053" y="406400"/>
                </a:cubicBezTo>
                <a:cubicBezTo>
                  <a:pt x="508286" y="448733"/>
                  <a:pt x="522770" y="491283"/>
                  <a:pt x="516753" y="533400"/>
                </a:cubicBezTo>
                <a:cubicBezTo>
                  <a:pt x="514594" y="548510"/>
                  <a:pt x="498179" y="508952"/>
                  <a:pt x="491353" y="495300"/>
                </a:cubicBezTo>
                <a:cubicBezTo>
                  <a:pt x="485366" y="483326"/>
                  <a:pt x="482886" y="469900"/>
                  <a:pt x="478653" y="457200"/>
                </a:cubicBezTo>
                <a:cubicBezTo>
                  <a:pt x="482886" y="486833"/>
                  <a:pt x="482751" y="517428"/>
                  <a:pt x="491353" y="546100"/>
                </a:cubicBezTo>
                <a:cubicBezTo>
                  <a:pt x="495739" y="560720"/>
                  <a:pt x="509927" y="570548"/>
                  <a:pt x="516753" y="584200"/>
                </a:cubicBezTo>
                <a:cubicBezTo>
                  <a:pt x="522740" y="596174"/>
                  <a:pt x="525220" y="609600"/>
                  <a:pt x="529453" y="622300"/>
                </a:cubicBezTo>
                <a:cubicBezTo>
                  <a:pt x="533686" y="605367"/>
                  <a:pt x="540498" y="588876"/>
                  <a:pt x="542153" y="571500"/>
                </a:cubicBezTo>
                <a:cubicBezTo>
                  <a:pt x="563114" y="351410"/>
                  <a:pt x="513305" y="293278"/>
                  <a:pt x="580253" y="393700"/>
                </a:cubicBezTo>
                <a:cubicBezTo>
                  <a:pt x="584486" y="410633"/>
                  <a:pt x="605295" y="432158"/>
                  <a:pt x="592953" y="444500"/>
                </a:cubicBezTo>
                <a:cubicBezTo>
                  <a:pt x="582160" y="455293"/>
                  <a:pt x="561679" y="405448"/>
                  <a:pt x="554853" y="419100"/>
                </a:cubicBezTo>
                <a:cubicBezTo>
                  <a:pt x="535827" y="457153"/>
                  <a:pt x="546386" y="503767"/>
                  <a:pt x="542153" y="546100"/>
                </a:cubicBezTo>
                <a:cubicBezTo>
                  <a:pt x="525220" y="533400"/>
                  <a:pt x="504904" y="524261"/>
                  <a:pt x="491353" y="508000"/>
                </a:cubicBezTo>
                <a:cubicBezTo>
                  <a:pt x="482783" y="497716"/>
                  <a:pt x="490627" y="463913"/>
                  <a:pt x="478653" y="469900"/>
                </a:cubicBezTo>
                <a:cubicBezTo>
                  <a:pt x="463041" y="477706"/>
                  <a:pt x="470748" y="503917"/>
                  <a:pt x="465953" y="520700"/>
                </a:cubicBezTo>
                <a:cubicBezTo>
                  <a:pt x="462275" y="533572"/>
                  <a:pt x="457486" y="546100"/>
                  <a:pt x="453253" y="558800"/>
                </a:cubicBezTo>
                <a:cubicBezTo>
                  <a:pt x="444624" y="547295"/>
                  <a:pt x="404909" y="482600"/>
                  <a:pt x="377053" y="482600"/>
                </a:cubicBezTo>
                <a:cubicBezTo>
                  <a:pt x="342144" y="482600"/>
                  <a:pt x="309320" y="499533"/>
                  <a:pt x="275453" y="508000"/>
                </a:cubicBezTo>
                <a:cubicBezTo>
                  <a:pt x="258520" y="512233"/>
                  <a:pt x="241212" y="515180"/>
                  <a:pt x="224653" y="520700"/>
                </a:cubicBezTo>
                <a:cubicBezTo>
                  <a:pt x="169994" y="538920"/>
                  <a:pt x="199540" y="530153"/>
                  <a:pt x="135753" y="546100"/>
                </a:cubicBezTo>
                <a:cubicBezTo>
                  <a:pt x="148453" y="558800"/>
                  <a:pt x="158259" y="575289"/>
                  <a:pt x="173853" y="584200"/>
                </a:cubicBezTo>
                <a:cubicBezTo>
                  <a:pt x="189008" y="592860"/>
                  <a:pt x="207537" y="593477"/>
                  <a:pt x="224653" y="596900"/>
                </a:cubicBezTo>
                <a:cubicBezTo>
                  <a:pt x="293309" y="610631"/>
                  <a:pt x="292655" y="604601"/>
                  <a:pt x="351653" y="622300"/>
                </a:cubicBezTo>
                <a:lnTo>
                  <a:pt x="465953" y="660400"/>
                </a:lnTo>
                <a:cubicBezTo>
                  <a:pt x="478653" y="664633"/>
                  <a:pt x="517401" y="674127"/>
                  <a:pt x="504053" y="673100"/>
                </a:cubicBezTo>
                <a:lnTo>
                  <a:pt x="338953" y="660400"/>
                </a:lnTo>
                <a:cubicBezTo>
                  <a:pt x="317786" y="656167"/>
                  <a:pt x="296745" y="651249"/>
                  <a:pt x="275453" y="647700"/>
                </a:cubicBezTo>
                <a:cubicBezTo>
                  <a:pt x="245926" y="642779"/>
                  <a:pt x="215906" y="640871"/>
                  <a:pt x="186553" y="635000"/>
                </a:cubicBezTo>
                <a:cubicBezTo>
                  <a:pt x="173426" y="632375"/>
                  <a:pt x="161153" y="626533"/>
                  <a:pt x="148453" y="622300"/>
                </a:cubicBezTo>
                <a:cubicBezTo>
                  <a:pt x="89117" y="533296"/>
                  <a:pt x="102130" y="574645"/>
                  <a:pt x="313553" y="596900"/>
                </a:cubicBezTo>
                <a:cubicBezTo>
                  <a:pt x="330912" y="598727"/>
                  <a:pt x="347635" y="604584"/>
                  <a:pt x="364353" y="609600"/>
                </a:cubicBezTo>
                <a:cubicBezTo>
                  <a:pt x="416269" y="625175"/>
                  <a:pt x="440375" y="628501"/>
                  <a:pt x="478653" y="660400"/>
                </a:cubicBezTo>
                <a:cubicBezTo>
                  <a:pt x="576439" y="741888"/>
                  <a:pt x="460258" y="660837"/>
                  <a:pt x="554853" y="723900"/>
                </a:cubicBezTo>
                <a:cubicBezTo>
                  <a:pt x="490959" y="745198"/>
                  <a:pt x="539804" y="738894"/>
                  <a:pt x="465953" y="711200"/>
                </a:cubicBezTo>
                <a:cubicBezTo>
                  <a:pt x="449610" y="705071"/>
                  <a:pt x="431871" y="703516"/>
                  <a:pt x="415153" y="698500"/>
                </a:cubicBezTo>
                <a:cubicBezTo>
                  <a:pt x="288367" y="660464"/>
                  <a:pt x="390264" y="680430"/>
                  <a:pt x="250053" y="660400"/>
                </a:cubicBezTo>
                <a:cubicBezTo>
                  <a:pt x="237353" y="656167"/>
                  <a:pt x="224825" y="651378"/>
                  <a:pt x="211953" y="647700"/>
                </a:cubicBezTo>
                <a:cubicBezTo>
                  <a:pt x="77067" y="609161"/>
                  <a:pt x="0" y="628802"/>
                  <a:pt x="491353" y="647700"/>
                </a:cubicBezTo>
                <a:cubicBezTo>
                  <a:pt x="508286" y="651933"/>
                  <a:pt x="525435" y="655384"/>
                  <a:pt x="542153" y="660400"/>
                </a:cubicBezTo>
                <a:cubicBezTo>
                  <a:pt x="567798" y="668093"/>
                  <a:pt x="618353" y="685800"/>
                  <a:pt x="618353" y="685800"/>
                </a:cubicBezTo>
                <a:cubicBezTo>
                  <a:pt x="635286" y="681567"/>
                  <a:pt x="664358" y="689883"/>
                  <a:pt x="669153" y="673100"/>
                </a:cubicBezTo>
                <a:cubicBezTo>
                  <a:pt x="672141" y="662641"/>
                  <a:pt x="635909" y="583079"/>
                  <a:pt x="631053" y="558800"/>
                </a:cubicBezTo>
                <a:cubicBezTo>
                  <a:pt x="626820" y="537633"/>
                  <a:pt x="623588" y="516241"/>
                  <a:pt x="618353" y="495300"/>
                </a:cubicBezTo>
                <a:cubicBezTo>
                  <a:pt x="600218" y="422759"/>
                  <a:pt x="608790" y="493503"/>
                  <a:pt x="592953" y="406400"/>
                </a:cubicBezTo>
                <a:cubicBezTo>
                  <a:pt x="587598" y="376949"/>
                  <a:pt x="584486" y="347133"/>
                  <a:pt x="580253" y="317500"/>
                </a:cubicBezTo>
                <a:cubicBezTo>
                  <a:pt x="584486" y="436033"/>
                  <a:pt x="575696" y="555753"/>
                  <a:pt x="592953" y="673100"/>
                </a:cubicBezTo>
                <a:cubicBezTo>
                  <a:pt x="597394" y="703302"/>
                  <a:pt x="643753" y="749300"/>
                  <a:pt x="643753" y="749300"/>
                </a:cubicBezTo>
                <a:cubicBezTo>
                  <a:pt x="613871" y="759261"/>
                  <a:pt x="597435" y="773206"/>
                  <a:pt x="567553" y="749300"/>
                </a:cubicBezTo>
                <a:cubicBezTo>
                  <a:pt x="515525" y="707678"/>
                  <a:pt x="564150" y="711200"/>
                  <a:pt x="529453" y="711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868144" y="458112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Illu_endocrine_syste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56155" y="1600200"/>
            <a:ext cx="3669689" cy="487362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Human</a:t>
            </a:r>
            <a:r>
              <a:rPr lang="es-ES_tradnl" dirty="0" smtClean="0"/>
              <a:t> </a:t>
            </a:r>
            <a:r>
              <a:rPr lang="es-ES_tradnl" dirty="0" err="1" smtClean="0"/>
              <a:t>glands</a:t>
            </a:r>
            <a:r>
              <a:rPr lang="es-ES_tradnl" dirty="0" smtClean="0"/>
              <a:t> </a:t>
            </a:r>
            <a:r>
              <a:rPr lang="es-ES_tradnl" smtClean="0"/>
              <a:t>and hormones</a:t>
            </a:r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Gland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Hormones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Action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Pituitary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gland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Vasopressin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Oxytocin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Stimulatin</a:t>
                      </a:r>
                      <a:r>
                        <a:rPr lang="es-ES_tradnl" dirty="0" smtClean="0"/>
                        <a:t> H</a:t>
                      </a:r>
                    </a:p>
                    <a:p>
                      <a:r>
                        <a:rPr lang="es-ES_tradnl" dirty="0" err="1" smtClean="0"/>
                        <a:t>Growth</a:t>
                      </a:r>
                      <a:r>
                        <a:rPr lang="es-ES_tradnl" dirty="0" smtClean="0"/>
                        <a:t> 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err="1" smtClean="0"/>
                        <a:t>Restricts</a:t>
                      </a:r>
                      <a:r>
                        <a:rPr lang="es-ES_tradnl" sz="1200" dirty="0" smtClean="0"/>
                        <a:t> </a:t>
                      </a:r>
                      <a:r>
                        <a:rPr lang="es-ES_tradnl" sz="1200" dirty="0" err="1" smtClean="0"/>
                        <a:t>water</a:t>
                      </a:r>
                      <a:r>
                        <a:rPr lang="es-ES_tradnl" sz="1200" dirty="0" smtClean="0"/>
                        <a:t> in </a:t>
                      </a:r>
                      <a:r>
                        <a:rPr lang="es-ES_tradnl" sz="1200" dirty="0" err="1" smtClean="0"/>
                        <a:t>kidneys</a:t>
                      </a:r>
                      <a:endParaRPr lang="es-ES_tradnl" sz="1200" dirty="0" smtClean="0"/>
                    </a:p>
                    <a:p>
                      <a:r>
                        <a:rPr lang="es-ES_tradnl" sz="1200" dirty="0" err="1" smtClean="0"/>
                        <a:t>Contracts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uterus</a:t>
                      </a:r>
                      <a:endParaRPr lang="es-ES_tradnl" sz="1200" baseline="0" dirty="0" smtClean="0"/>
                    </a:p>
                    <a:p>
                      <a:endParaRPr lang="es-ES_tradnl" sz="1200" baseline="0" dirty="0" smtClean="0"/>
                    </a:p>
                    <a:p>
                      <a:r>
                        <a:rPr lang="es-ES_tradnl" sz="1200" baseline="0" dirty="0" err="1" smtClean="0"/>
                        <a:t>Activate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glands</a:t>
                      </a:r>
                      <a:endParaRPr lang="es-ES_tradnl" sz="1200" baseline="0" dirty="0" smtClean="0"/>
                    </a:p>
                    <a:p>
                      <a:endParaRPr lang="es-ES_tradnl" sz="1200" baseline="0" dirty="0" smtClean="0"/>
                    </a:p>
                    <a:p>
                      <a:r>
                        <a:rPr lang="es-ES_tradnl" sz="1200" baseline="0" dirty="0" err="1" smtClean="0"/>
                        <a:t>Lengthening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bones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Thyroid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gland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Thyroxine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100" dirty="0" err="1" smtClean="0"/>
                        <a:t>Stimulates</a:t>
                      </a:r>
                      <a:r>
                        <a:rPr lang="es-ES_tradnl" sz="1100" dirty="0" smtClean="0"/>
                        <a:t> </a:t>
                      </a:r>
                      <a:r>
                        <a:rPr lang="es-ES_tradnl" sz="1100" dirty="0" err="1" smtClean="0"/>
                        <a:t>metabolism</a:t>
                      </a:r>
                      <a:endParaRPr lang="es-E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Parathyroid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gland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Parathyroid</a:t>
                      </a:r>
                      <a:r>
                        <a:rPr lang="es-ES_tradnl" baseline="0" dirty="0" smtClean="0"/>
                        <a:t> 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Levels</a:t>
                      </a:r>
                      <a:r>
                        <a:rPr lang="es-ES_tradnl" dirty="0" smtClean="0"/>
                        <a:t> of Ca and</a:t>
                      </a:r>
                      <a:r>
                        <a:rPr lang="es-ES_tradnl" baseline="0" dirty="0" smtClean="0"/>
                        <a:t> P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Pancreas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Insuline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Glucagon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100" dirty="0" err="1" smtClean="0"/>
                        <a:t>Controls</a:t>
                      </a:r>
                      <a:r>
                        <a:rPr lang="es-ES_tradnl" sz="1100" dirty="0" smtClean="0"/>
                        <a:t> </a:t>
                      </a:r>
                      <a:r>
                        <a:rPr lang="es-ES_tradnl" sz="1100" dirty="0" err="1" smtClean="0"/>
                        <a:t>glucose</a:t>
                      </a:r>
                      <a:endParaRPr lang="es-ES_tradnl" sz="1100" dirty="0" smtClean="0"/>
                    </a:p>
                    <a:p>
                      <a:r>
                        <a:rPr lang="es-ES_tradnl" sz="1100" dirty="0" err="1" smtClean="0"/>
                        <a:t>Stimulates</a:t>
                      </a:r>
                      <a:r>
                        <a:rPr lang="es-ES_tradnl" sz="1100" dirty="0" smtClean="0"/>
                        <a:t> </a:t>
                      </a:r>
                      <a:r>
                        <a:rPr lang="es-ES_tradnl" sz="1100" dirty="0" err="1" smtClean="0"/>
                        <a:t>conversion</a:t>
                      </a:r>
                      <a:r>
                        <a:rPr lang="es-ES_tradnl" sz="1100" dirty="0" smtClean="0"/>
                        <a:t> of </a:t>
                      </a:r>
                      <a:r>
                        <a:rPr lang="es-ES_tradnl" sz="1100" dirty="0" err="1" smtClean="0"/>
                        <a:t>glycogen</a:t>
                      </a:r>
                      <a:r>
                        <a:rPr lang="es-ES_tradnl" sz="1100" dirty="0" smtClean="0"/>
                        <a:t>  </a:t>
                      </a:r>
                      <a:r>
                        <a:rPr lang="es-ES_tradnl" sz="1100" dirty="0" err="1" smtClean="0"/>
                        <a:t>to</a:t>
                      </a:r>
                      <a:r>
                        <a:rPr lang="es-ES_tradnl" sz="1100" dirty="0" smtClean="0"/>
                        <a:t> </a:t>
                      </a:r>
                      <a:r>
                        <a:rPr lang="es-ES_tradnl" sz="1100" dirty="0" err="1" smtClean="0"/>
                        <a:t>glucose</a:t>
                      </a:r>
                      <a:r>
                        <a:rPr lang="es-ES_tradnl" sz="1100" baseline="0" dirty="0" smtClean="0"/>
                        <a:t> in </a:t>
                      </a:r>
                      <a:r>
                        <a:rPr lang="es-ES_tradnl" sz="1100" baseline="0" dirty="0" err="1" smtClean="0"/>
                        <a:t>the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liver</a:t>
                      </a:r>
                      <a:endParaRPr lang="es-E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Adrenal </a:t>
                      </a:r>
                      <a:r>
                        <a:rPr lang="es-ES_tradnl" dirty="0" err="1" smtClean="0"/>
                        <a:t>glands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Adrenaline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Corticosteroids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Prepares </a:t>
                      </a:r>
                      <a:r>
                        <a:rPr lang="es-ES_tradnl" sz="1600" dirty="0" err="1" smtClean="0"/>
                        <a:t>for</a:t>
                      </a:r>
                      <a:r>
                        <a:rPr lang="es-ES_tradnl" sz="1600" dirty="0" smtClean="0"/>
                        <a:t> </a:t>
                      </a:r>
                      <a:r>
                        <a:rPr lang="es-ES_tradnl" sz="1600" dirty="0" err="1" smtClean="0"/>
                        <a:t>work</a:t>
                      </a:r>
                      <a:endParaRPr lang="es-ES_tradnl" sz="1600" dirty="0" smtClean="0"/>
                    </a:p>
                    <a:p>
                      <a:r>
                        <a:rPr lang="es-ES_tradnl" sz="1600" dirty="0" err="1" smtClean="0"/>
                        <a:t>Metabolism</a:t>
                      </a:r>
                      <a:r>
                        <a:rPr lang="es-ES_tradnl" sz="1600" dirty="0" smtClean="0"/>
                        <a:t> of </a:t>
                      </a:r>
                      <a:r>
                        <a:rPr lang="es-ES_tradnl" sz="1600" dirty="0" err="1" smtClean="0"/>
                        <a:t>elements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Ovaries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Oestrogenus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Progesterone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err="1" smtClean="0"/>
                        <a:t>Female</a:t>
                      </a:r>
                      <a:r>
                        <a:rPr lang="es-ES_tradnl" sz="1200" dirty="0" smtClean="0"/>
                        <a:t> sexual </a:t>
                      </a:r>
                      <a:r>
                        <a:rPr lang="es-ES_tradnl" sz="1200" dirty="0" err="1" smtClean="0"/>
                        <a:t>characteristics</a:t>
                      </a:r>
                      <a:endParaRPr lang="es-ES_tradnl" sz="1200" dirty="0" smtClean="0"/>
                    </a:p>
                    <a:p>
                      <a:r>
                        <a:rPr lang="es-ES_tradnl" sz="1200" dirty="0" smtClean="0"/>
                        <a:t>Prepares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the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uterus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to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mantain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an</a:t>
                      </a:r>
                      <a:r>
                        <a:rPr lang="es-ES_tradnl" sz="1200" baseline="0" dirty="0" smtClean="0"/>
                        <a:t> </a:t>
                      </a:r>
                      <a:r>
                        <a:rPr lang="es-ES_tradnl" sz="1200" baseline="0" dirty="0" err="1" smtClean="0"/>
                        <a:t>embryo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Testicles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Androgens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Male</a:t>
                      </a:r>
                      <a:r>
                        <a:rPr lang="es-ES_tradnl" dirty="0" smtClean="0"/>
                        <a:t> sexual </a:t>
                      </a:r>
                      <a:r>
                        <a:rPr lang="es-ES_tradnl" dirty="0" err="1" smtClean="0"/>
                        <a:t>characts</a:t>
                      </a:r>
                      <a:r>
                        <a:rPr lang="es-ES_tradnl" dirty="0" smtClean="0"/>
                        <a:t>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hQVFRQUFxoXFxQYFRwYFxoXFxUaGhcbGhUdHSYeICAkHBkWHy8gIycpLSwsICAxNTAqNSYrLikBCQoKDgwOGg8PGjAkHyQsLCwsLCwpLCwsLCwsLCwsLCwsLCwsLCwsLCwsLCwpLCwsLCwsLCwsLCwsLCwsLCwsLP/AABEIAL4BCQMBIgACEQEDEQH/xAAbAAABBQEBAAAAAAAAAAAAAAABAAIEBQYDB//EAEgQAAICAAQDBAgEBAMFBQkAAAECAxEEEiHwABMxBQYiQTJRYXGhwdHhFIGx8SNCUpEHM+IkQ2Jy0hVTgpKiFhc0Y3ODs8LD/8QAGQEBAAMBAQAAAAAAAAAAAAAAAAECAwQF/8QAJhEBAQACAgIBBAEFAAAAAAAAAAECEQMhEjFBBBMiUXEjQmGBkf/aAAwDAQACEQMRAD8A9p3vfz4W/dwL3vfyO/d79/TgEd73+nB39+Gk73v5kHfz67/UFv78Ib9vAJ3vfyIO97+QI79vC39uIQ7bgPNqaM8i+d4x/DoEnPr4aAPX1H8++DxiSoskbq6OLV1IKsPYQa3/AHDtv7cIb9nDeYLIBFirF6i9RYvf6FTve/kB37uFv78I73v6gHe9/MMx3hxUj47D4QTPhopIpZTJGUV5HRo1EauwNUrM5oWQPVfHPC96JvxTYdIWkihlWCSVrz3yFfmswASrZRl6myR6uNH2j2ZFOmSeKOVLvJIiutjzprHHFOwsOHSQQQiSNQiOIkDqgFBVarVQLFChWnuDEYrv9i2wbuEhilfs446NwWcAKVDqVYVm8SleovQ3Vm6n71zRy4lZBhxHhYY3kluQW8qPlVYwrErnUD10RQY1xoF7HgAAEMVCMwgCNa5Jq4wK0TQeHpoNPLiEcHCkywLBCI5oHDARqAywlFSPKBRULK+h6eXXUKDC955Z8VhkYGMx4yaCRVJVZAvZ7SpmQnSiynK10V/tN7Z74SYeeaN41RUhkkgZsx57RwGV1DL4Vy1RVtSLIPF9hexMPFl5cEKZTmXLGq5WycuxXQ5PBY/l06cEdkwiVpuTFzWGVpeWucrQGVnqyKAFE+Xs0DIdp97HleKNCFAk7Mdmjc3/ALViCJI2o+iVUaeYbXrxNwHfKWT8PIUiWLEYtsMq5m5qBFnsv0UOWhXwC6vqTXF7hu7uFjFR4eBACppYkWjGxZDQHVWLMD5EkjXgTd3MKxkLYaBjKQ0hMKEuVNqX08RB1BN/UM7he/cjphpTGiwTSyxvOMzopXFmCFfDdcwCw58N6edjaHf14gL3fw1o34eC4ixjPKS0LsWYoa8NsSTXUm/aZxO97+QEb9vCO/bwhve/ojve/qC39uFv7cIHe9/NE72d/oCG/Zwt+7gA73v5E7++/uC39+Dv78Nve9/N17+fXfx4Ab3v58Lfv4F73v5Hfv8Adv6cAt738uD/AG+HDSd738zm9vx/1cAhv4cLf78De9/c7/fgEd/HrweGne9/Qje64Bb/AE4Xlv4cA73v6kb+2/uHm790cScRKRFUWMxUiYklhrhlxCzRvQuwy/iIq61IOnETBd3+0I8OkYjnEghiXDMk6pHh5RJIZjMokAYG1PouCvhrrejx3fWRfxLLHEEgxCYRVZiG5kjRjmyMNEi/iX0JIA1F6Id7pyyxKkBm/GthGbMxi0wrYjOoHiBAyqUPmCL6EBW9qd3cQmLxMkMUxjmnw8shjmytLAsWWWNSZAQ/MCtl8NoCA2tcScB2HinbCCX8QsKzYpyv4g51hNHCxzOr2xGmmZvIEkXbez++GJmkw8n8JI2wuLkkiyk3LhZkiJV76ZtRp6JawTVcx3/xIh5jRYZSmCXHMpkcZ43FiOMkenStbGwCyDWyeA3539+Fv9eM73cxjPi8fbMVEkGRWJpQ2EjYgDoNSSa8/wC/GhG97+gO4A38OnBO91w0b3v6g7f7cVXaWmJwresyp/5oi3/8+LTf7b+vFV20afDN6sQP/XDMn/7b8gtt79vA3+nB3vTfw4bve/uB3+/CO/j14Q39+Ad739AdwN/pxlsdiMUO0Y4VxKrDJFJNl/DqSBC8KlM92QRIxurFDTiO/wDiOqw85sPIqPh3xMFuhMkcbIGBAvIakjajeh63Y4DYjfw6cI7+PTjN4vvmExL4ZIWeYTJCgDKoYthzOzZiPCqoDfUk1XXiLhO9siYmaOZCYzjVw0cgKVGz4WKRUyjxN4y9semZfIeENdv9eDvft4z3ePvemDYZ1zLSs1OM6q0mTMIqJIHUk0NCAbFcQn/xCRGbmQOkSyYqPm5la3wau8ngHiopG5B9YrzBIa0b+HC3+/GU7A7xTT45kkjMUZwcMyxMUY3JK4zZ11vKFGXyIPW7KPfyic2HkEfNxMAkzoQ0mFWViMvpAMsL0T5ij5HgNXv9eDxi5v8AElUSJmw0gaSH8Ry8yF+SSApAWwzNZpLB8Jsg5RxKn7+KpxI5D5sM1cuxzXBkVOYIstiHxZuZqKDaeRDUjfw6cHf7cZXFd/ESKaQJnEOEXFXHIrqyu8iZVcCj/lk37ffbcX3+WPnZoHCxYgYVXLqFeY0aFWwAUlixHQEDMdOA1Z38eHf3+P14ruxe1hiYVlCsllgVbqCjMpIPmDlsHzFH3WFez4f6eAbW97+Z37+I0vacSSLG8sayP6EZdQ7+1UJs9D0/aTv38Ajve/ot/bgE73v5sxGJWNGd2CoilmYmgFUEkk35CzfAdN/bf7ob9nDI5gwDKQQQCCOlGiN7Dwd+re/YEObsaBnaRoYi7py2cxqWMZ/lLEWV0HhOnyfh+y4UVFSKNFiOaNVjUKhIIzIAKU0zCxXU+viSTve/mgd/Pf7hDPY0HhHJi8BYp/DXwl7zldNC2ZrrrZu7NqXsaBxGHghYQ1yg0SHJQAGSx4aAHSug464zHJGLY9eijVmI18KjU/l+1D2h3odXjUJy1cvcjmyBHGX0jHmQp89ADYvThpG1xjsCxVzh2SKZyrGQxBg5UAVIBTEZQFsGwKrpxT4TvtHm5U6mPEglREpEiyEdTDJorAeYbKy6ZlGnFc/bRxH+XFLiBqNWyRAhgDbXl6a1R6evrG7c7JmmQxfho+VmUrlkUsMpBsejlNgi1o0bBB6zpFyaQ9tyNYVETXQsc5r/AJVoflmPDR2tMgZmVJQBYVBy30F0M7srEmhRK+/jJwY7GYSNjiYJJYVFiTMjTp7JQhPMXQfxFFgHUGiR3xuPxL4Zpo/w6xZWYSJOrHl6gNZUropVjVmwQOJ1Fd1qsB2g2IUOkiKOoCLmryIYsA1hgw6KbB9XETtbHsiXMBkidZTLGpNLG+ds0NlhagC1LanoBxE7r933RnxEjuplJfkaKBmVRmlUaGQ5cxHRS1akWYfe/GksIEP8SXRdLotYDn2Kokf25K8xc6jPeXlqLnDd+IGrOssSmvHIi5Na6sjMB16ml9vF7h8QsihkZXU9GVgyn25hY3/fKQdnqqBQKAAAHsA04p8IhSdkwpAkDKS40SJTrklUaPfVU9LXqoAPGHn29LLgmtyt1j+0whCKOZM4tIgaJA0LO38iA9WN+oBmoFYLAFSZJGzysKJGiADXIi+S3rfU6WdAFxfZ3aEscrgO6z3cnNAZJfEcpLLVAigpWgopQNCONFge+kEj8tyI5CStFgULf0iQaZjYpWpj6vXaZSsLx5SbW79nRmZZiv8AERGjVrOiOyllrpqUTUjy04q4u5ODUOogGWRGiKl3ZRG5tkRWYiNSdSEyiwPVxeA72d/qid738rKKIdyMJlYctrZ1kL86XmcxEyK4mz8wNlJFhrIJu+JTd28PdmPXnLiLzuTzkjEavebXwqoroepF68WY3vf0i4+STlE4flF9CvMLZKvWylnpdV5/EIfavdXDYli00ZYlQjVI6BkViyhlRgGysSVsHKSarh//ALM4fS4gallmosxHMnDrKxBNHMJHGU6a6AcU3ZHfN/wKYvFxqFlTmqIQzZUy5jnLka+oC78geJx75wsJ+Ssk3IjEjZAKOaJZVAJYHVGU3Ve2xXASOx+62HwrF4UKsUWO2lkfwIbVfGzUFs0PIadOIHZ3cPDo0jyDmvJLiJLzOqgYlmzAR5yobI3L5gAYgeXDMB/iDh3EOcPG8qwllIBEbYihErMD/MaogdCpOXMONRv38BVzd2oGEQysvJQRxskskbCMV4C6OrMvhXRiQa4EndeAvI5EmeQZS4xEwZVzhysbB7jUsqkiPKDQsVpxaXve/m697PAZ7EdwsE6BGgGRY+VlEkigxls2VsrjN4izAtZDEka6mdL3cw7JIhj0ll5zU7BhL4adXDZlYZVoqRVacWN73v5Hfu4DjhMIsSBFzUvTM7SN1Jsu5LE+8/Ku1b0+nAve9/M5vb8f9XAY7tTByx9pxy4ZJWaYwriA0KmDkqSC64gkFHQM3hBOY14fMZrsibtCbDZsK2KLnD4gO8r3Gz88CDklmrOEEosVXhzeXHqu/wBOm/u2DDqihUVVUdFUAAXroAK874DzvER47lIVfFGEyylxypxOg5SrEAvO57pn5jXmOpGhUcdsbhcWVxUc/wCKmZ8Fkw7KpWBm/BsJRJGhyiVpcxp76oFOnHoB38d70dW9+fAZfungZ4ZpEczND+HwzIZGLAS1IJlUnp6MZKjQeVeWnG/vv7Re0uzI8QnLlXMpIIolWDKQVZXWmVgdQQbH65/F9qz9n5RJnxkLWEKgfixlUscyABZVAHprlYaWHuyGmxE6opZ2CqOpY0BempPr37aybtl2/wAlKB15klgajQiO87e5snvOvFV2f2hHilWcypLrahSckZAIYBTRDCyCzAN7AOnUY8ucsC5yNGc6RKaus38x6aLftrTi2lLl+nPsl5GEjTnUSygyEFVMauSpAPoqFoda8JOtgmt7NwUmLLSYgkYdlyJCQF5mVzUhUWyqwNBbtgdfDQNljMCxkiWRs6EklMoVBkWx4dc2o6sTWnr1twLrfXrxKqFHP/EMaKuWMeIjQKSLVAoHWvEegAI9ekob3v6Vfdt7wySecuaVvfK7P8LUfkPVp37VxbRx3GAZXdY479EO5oEj1KMzkepSPco74fFh3dVu42Csa0zFQ2UHzIBW/VYHWwMi/ZLvjXOB5SKq86SFrMEsyyjll1U+B2osJF1tBmB41nZ2BWGJY1shf5moszE2zsfNmYkn2niD3Sw2V8a5A1nC2PRISNWYKfUHkku/5s3XWxVq3aTclWlQxOR4o8yuQ3TKGXQ2eh878teMr2WhnnacksuqxeqifG66eixVVX/hRT/Nx271Y8zzJhYyaYcyRgf91ZBo+RbRQfaT1Tiyiw+UaUK6AaAeoAeQA+Xq0z5L8N/pePd+5f8AQ41C0ZVXMd6Z1osBYvLdi6sA0aOtHilmwawgmCTlCtQTmjY2LZgTeb1sGBPU3pxw7fnlhUuHzKNWVgMwF65WAAJ1OjdeljzXYfdb8VCJ8S8g565liRsuSNha21ZsxFMQKAsDUgk4yXL07sspxzdV8Pac2LzQCsqtUkwFoF6+EnXPYoL1BomwATev2fDDHYgRwtlmbIWHU3cgqyfaoHs4ZPgvwKEpbwZmdwQOYhY2WBUDOL6iswGoJquJcHLxAIQxyAUxFqRocwY2a0ygj3Xx0Y4zGdvP5eW51XYbtwovMi52HHqkibkUNfEh8IGtFkKnTQ111PZ3e2ORBnVkmNAQjxFyaoxEf5inrmFUPSyeVUcRNICIlITocQwtPKyi/wA56+L0bB69OOOE7CiW/wCfOFBzAE+G9Q3UA36IoChQHnPWXpnNxpxhHl/zvAnlCrddf9646+XgWl6glx0niIBQoACgUABQAqgK6V7NnGzd5jhywWUS5OsLm29EPQkqwSpFZrGo6DXjV9ndopPDHNGbSVQ63oaYXRHkR9fyrrS8qkk7hQGHDw55guGjaJCGTMY3UK4a0IsgDxKFYa0RZt2G7jwq6OXlflwfhkVigAjMaRt4kRXawgPiYgEmgvlohv473ot739yWa7O7hwwvG6SS5o1jUlhCxkWHSLMTFYyrS2hQkAWSRfGlO/twhv4dN/dHf24Bb/Xe9TvevXgb/Xe9Dvft4ADfw3vRb/fhDfw3vU7/AH4BpG/773q7fn/1cA7+O96Hfn/08A2t738zv3cDe9/Y793AAje9/Igb2OEd739eONxixRtI/oqLNan2UPMkkAD1kcBy7R7QWICxmZzSIKtmq/PQUASSdALv25t8S6/iMRMFzCxGA1jlqilFU6E5pS/kCxr1LXaWcqHnmIz1qL0UDURqenvP8zewADlFhJJ3iaRckMR5muhkkFiM5LsKpqTxa2EoCtbyM7l8KxO4OZTI0jRYp1UuyhGQsNSssZ0m8XVjX/Dl852H7xmArFj41w50VJ0/+Ef1BX/3RP8AQ9ewnizx+MOeOGM0zuCxBqoktnr30qX5Zx+fftjsqPExSQTC0lWmGljUEEeog0QfI1wNnYiA2h9XkaqmFE+ux9fyINV7N73Wai7vYnBKv4GQSxgDPhJTSEgCzBKTcZJ1yG0v+njv2Z3wgnVgmZJl8LYZhUoY+E5QLzDN0ZbBr+0Dt3UlBgy6HkyyxCulLISg060jRj3j18N7yS0kRUZ2SeMhE1dgcyPSg2aDljXQAny4qsM8+FifNCy86ZiviXLcsgSMMwY5LVUsn+pvOr1PYHZKxqJGAaZxTyHr19Ef0qDfhHnqbNkyi3SPhOzMRKv+0PylOX+HGRzDV5s8wFC7GidK0bi2ECxoEQUo0AG/WSf3459p9qpAhaRqAs/kKs+7iNN2mOUJKIsei3hN9ADdV67Naa6cTJ8sbkzIiCdpYhRRDQxMoB9HIXDqPVZmVq6eq6oTe0u0DGt0hHnmkKnUgKAArXfT31xXdmNmaTFMSTNWTSriXNlavLOWZv8Al5f58ezcCMbjJOb4oMMIzkINNM5c6+tQoFjzv1Eg8+X5Zaj1uL8OKXJHwHZsnaXikBiwosBswuRdL5ZHkfEuc+V0D1G5mlVFLdFRSaHQKq3QHsArej5pQilnYKqjUk0oA9v9uKLtLtwyIyRUEZliLtWdzI4jypG10DfpOOl0ul8Tnft47jlyzvJe1h2qsbII2zSO6g8lPTK9ST5KNKzMVHlYNcLsnsoPDGJSGRFyrCB4PAMluSAZD4T1AXX0dAeHdr4JocK64UOsjug5i20ltIitI7Gy1JmJJvQflxXdjd7WUJHiY3WRpGQnIFp3KOgK6UCJkUMasqbAJ44ss8sptaYyNGOzsoASSRAPINnH/rDH4jiFjwyAtKAyeckakMo9bRa2AOpUk/8AD1PHPsDvQmJRb8EjDMEpvQILI11VFKPXQmr6X2Xta8WcOQT/AARJnGlHNlINj1ZSCPbdacZ3PKVOlZP2FETzGiikz+ISBFOawKN+ela+qtenAjjMA/2YiMDpFR5La9MnVfPVKomyGquOvdnspkw3KDujQtJCK1jKo5CsIm8NFa0Feeul8VkvZEM2JkVsyTUzUkhRZEz5CRGfRYctbGoPhIOp468PqfjJlcP01vY3bCYhWrwuhyyRkjMjVYBryIohhoRXuFgRv5dN/riOz+xThpudC7E5OW0ch0dSykW4FgijRIPpN6+NV2X2sk6ki1ZTTxt6SH1H131DDQjUH1dX8Il2mAb3v5k79nCG/ZvfsW/dxCwVve/k6t7HA399/ud/fgG1ve/md+/gb3v7Hfv4AVve/kcm6/08De9/c2PZ8PrwA3vf2O/34Q38OFv9+AB3vf1znfHHZeSlWoljlk9kaSqoJF6/xHjb1Urny10h38evGU7Sxa/jJVYgErFGuboTllkK/wBiTXu4me0ZenLs5BLPK79IZDFGD0UoimR/VmLMVzeQWhVm2nGNjZGihJWCNis0vS2GbNEl9TqpJqlvXXThYxZRFI5eIqoLlcjJaqtkZsxqz5kHif3ZwhiwsKnR8gZz5mSQF5CfaWZuNGSLD2cmGxkJ6CWOWEElj/EzJIF8RNZhG51Nkjz4694pmgeLEgWqBo5epASQqVbQE1nRQT5WCdAeJkgjxUbxNmADFTrldGjkOV1YdGBVXVvLwnjlF2qyxRiRS2IZSDGKFlTlLteiIauz/VQB6cVTraOmDxGJr8SORDRvDq4LvZqpHUmlqjSmyepABDVXaPY0ONxTqwZY8FGsUTRkxsk0njdo5F6ZEWJa6eJgRxbxdnTrAY0mRSM/LUI+VVLMY1Lhw1KCF0rRarjhDD+Ewqq1u+a2OfMzyOaZi2Uf2GiqoHReI20xw7M7LzTQtE8n4iLxxyNKvLlvILtVGVgcw8lI6+LiP3YxryxcuaWXn4dpIGkVqa1bRipBUlkCNbA9faeOHcWUfh2Y6Z5pHCm7ULljI94KG9eLSLsoR4mWdWGWVVzIRqHQBQwa9LFA2Oqj28Q1uMvSDDhnbtCppOaEhzxZkCkPzqclRpmVTEFPqe9CeOfenFiSSPDXQe+Ybr+CAvMHsLZo4wfLmEg8dvxirjkYkZRFiHY+df7LZNe0IAB7PYOKCbHNLipHgjLloyhbPlCZJLjzPRu8sgoWwBXTTjTykx7cl4/6kkaKbABzqSPUANB6hXw4idjRrhZZ1hDTvMY2EY05ZAazK5sKGLZh/MfFlU8RhgZSWz4iqb0YxeXwigS5ajQvQDrenDm7KCgs00wA6klAKF//AC/MXxzff4p6j0MuPlzx1lemkw/ZpYiSduY4NqtERR66ZUPVunjazpoE6cUnevARmfB4pUuSHExZ3C6MsrrAcx0BcEoQeoyny4XZUeId1bDtIIw/jaejG665giKAx1IphQFeY0M7HdgJyhJNOweJxPzGoRho2EnijA9C1BIu9BRsDicpeSSzr+XLrwy7Wna3bEkUkUccDycxhbUcigmvE4BojrqNQPLisw/fmCSIvPG0YVVZw4UgMYUnACnxsQrM2i3SMaGlrCd4sRmCmIF3QyiIv4xGHCZtUCg6qeWzA9Rdg1Mm7ThlqPEw6myBLGAGNEHKWtSTeWgb19RNc32c5O4nzxvRdmTYRHkZJIw3+UQajyrAzqI1U0MqkSdOtHXTjqnZ7fjGmNlTEqA3p6RYmveR0PrvoOOGI7pYWYSIEKEpkaqJys8jkgMGokyzeKgfEw91Und4iaeOCeWOQeMXaqvMlke1yHKyMzm0IB08vCRz54WdtI1zygdTVmuoGpNAfmaHEFuxYjGUo2aJkv8Ai5heV+YdcwNkeQ1FVYNV2lBiVwsySuC0ksceHIpiud0Ck2tEq1nW7VATqSTooIAihRdAeZJJ62SSdSdST7/yzuNi3SqedlIWag5IVZQKjlJ0AP8AQ/TwnQkgKTdCsnxXJxWHlGmZ1gcXVpKwVdNPQkMbD1W4FXxoe1Qgifm1yyAHB6FSwB/PXy19WvGTmwjTIELtzMNiAGcaMWhlVgTp6TII3sgi2PUcdv0meW/GsuSf3N+u97+hO/vv703dztszZ4paE8NZqFK6N6Eij1NRFeTBh5Am53+/HX6Vl2G97+7t714G/wBeDwSbve/sd/tv6cLf6dODv9uAad739Tft+P8Aq4R38eHf3+P04Bm97+537/fv68De9/Pg79/AA73v6Y7vRAyySsoJKmCcAXZyEh1HrJSJgB7Rxsjve/04ou9askbTJQKoylvJQdVc15I3X/hLHoOJl1UZemY7f7WRsO6qylHABYNZMTlQWCgmlytmJPl8dXzdT6rP6njPYYwxQJGUZI8gW2XMrWAGLOLVixJNnVrJrh2CmKeCNhLGB4VzVIigEZbOjAadSCLFk6casvSz7QwTEmSChIQLUtlV60BsA04BIDUQRof5SsXu3jUGcS/w8TI0kkiyUJCqzOiH2oqhQpFrRHrPEiDtMEXllFi6MZOmuvhJHHFe8eFmPKZ1vXwTRkdNCfEKHUed+fEEM7X7v4qRnfD4sR2tIhVsqkqaJYMb1Kt6Pl7Teb7wTYuJCcTYVQxEmmS7IU8xQQG8QGoB6UNTxrW7Mw2jcrD2CGVvCNQbBBv163xB7R72QqxijrETOcggSmDFgxp39BVpWLE3Sg6HQcV8WmOdim7skfh1ERBcNOchbIWWSUyK4DVYIK61p7OJ/wD2sqnKzI7nRYo5Fd2PmMt+EDzZiABqSOOPYP8Ah5h4Y/4457ELnDXyiUBC1F0IGg8V9AeJnYGCSSSWUAKiE4aJUUKqpEf4pRRoM0uYaeUa+fFcplrr21w5JvtGxWFV5EOIyqWV0SJCaKApK5kcelrGhPRR08V8dMOsmI8GGyxwqSGmrSwfEsSirPUFugN9SK4r8Z/tGOjTM8cTFsPm1D3GhmmCuNFLOixkg2OU1UdRt4QkaBVyqiqAqLoFVRQAA6ADy2MMeC5XfJ/xfPmmM1grcPg+UeVh1tyM0k0gLAaUCTQzuf6FoAdculyMF3fUENNI+IkXXPLVAnqRGAEX2aaaa8Edqq15A8nmciFtfLUeE37/AMuE3a4VgrB1Y9FZCpOupGtEDS6JPnx09Ry27WbH1/lxn+9mMAw9akl4iIwCWcJMjuqqBZOVWOUanjnHjJsXrhyFisgzEEXp/JWra6aVXrsGrbAdjpD4mYu4UrzHPiC2NAOig0LqiaBaz0lVmQ7F2khlGeVY1DOCUZEJoRutFFOZ9aNs1+zjk/buKw4CYlEnjao7YAZmURDMSLBzH8RJRUFVWzVGtF2l3cDW0OUMbLRk0rEkkkGiUazdi1JJJBOvFXNhmFKyqKvKkygLYDKcr6pqGOoIJBOmp418sb7Z6scV77wxBwYgmUMx5TqwalgIymhmzCXRvMIT06DDd6Y45JpFWZizJH1jVc2WR1Wi+hOviOhzoCdeLOPttgACgy9KDqdAP6Qa06aHpXAwMSJcnJYSNZYhWr+IwdsoYkgE0xHsHqoRqJ2kYnGF8Xh0YeFFllAPXmIIlSz00SaQ+eta6a3Qn19HX9+Mj2SzNjHdhpGjAn1POyNk96RxRAj/AIh7uLHHxyTS5CcuGUDMB1lY2SCRqEGgI/mJIOgpqZcON+FpndHTdrtOxWEEgaHKQArXXik9EEdaAZhoa8hV/wDs9JHDnWvxdGRiCcryMAWjYecegjBOoABBBBvRpGqKFXKqKAAAKCgV5erhYCbmxpIoNOFYaa01EXXs36okmPpabrGyduEBMWqFZIEWZksHmYWVQZKNCwACQDWV0FjUX6OkgZQykEMAQR0IIsH3VrvTy5G5bQrqpR8lFSp5GKkmRM1gaArhjr5fDbdxwRgIVJvIGjU9bSOR0j18/Aq6jrxnc8crqLYLze9/Z1b+XTfw4G/tv6cHf24Lm73v7nfu92/rwt738+Fv3cACN738jl9nw/08Le9/Lhaez4cAN739jv3+7f04W/06cHf7cA073v6nf267/VHfx4O9+3gKCTuwEJ5DZFP+6Por/wApGo/5dQNaroMv2rEuoVY2kB9FXQtdjMKVsw6HT137uPRt/pxlu8Xd9ViuAiMWqcspnQlyI0CqTS0WXSstDoOvDdR4y+2SwGNRIwGeXMFCvZGswUZwQ10cwKkE6G/zGN7RVijS8+NirAu2HV1Hg6tLG2vpNWhHX2cW2K7kz1axYez1yOY9ddTSi/Ia/tDPdDHIbjjGnVTMo6dKbX29QeKTLJrcMKpDhVMGdeROMgfwyx6rlajkdUazpdjUk0NAOL7/AA/7GyxNiSLbEUV8NVEoyoQv8ucAOV9oGtcQO3e5EzIvNhgUTSRRu4VeYgY5WfOpHiAJA0OprUHjYzYCJkUFSoQZUKO0ZC0AFBQg0NNOmg9XG2F3NsMsZj6p3aOL5SVWaRrEcXRnbWgNOg6liKUWToOK/F4iTAJMyqJIizOhsApLITSMp9JXmIrLqC5FVqG9z8MohMwFtO7NnJJYxK5SHxHWiihvV4ifM8dO08cjYmGN3RVhH4hyzhfGSyQAAkefNk96JxdVxx0HK7NpGMhhiEySg3mlQc0S9KIZ7Y9bDEefFvD2SjAF2aQFQa0VD53kUC760SeK3tbERQ4eRUCZQGJiHrkBpQvlmcigB6+O0eO/DxwxyjRYo0aXqBIqqpDnyB/qOnrI8xvbQoAAAKodB5aezjl2j2ek8ZjkvK1dCVYEGwVYag+0a8VGI7aizNDIBRTUsaUlg3gYmgpIqidDqLsUa49vTZhHh3z+szAsqICV/wA9WUtRGoOZvELI4qbazwIoAyoqigBQUAAUAOgA8hxV43tgGWONatirUa/yxWZ2W7CjRRdWxX28V7xM5XmSOQSbytywT0UZjb22lANWhFnzi4rCryi8IWORAwEqgWWdwDzAujqwIJRgLLKRl0IJbEG+u+vD3bQ3Ved9K18t/XBYDvJOrLG8Zts5zxt4VVBmzSJLVHLV0561r1FliO3ZmT+HE7lkLoGCJGQcoUsysWKgMHNAEqGIGmmPLMt6kD+9OMaJ4hDHEVdWLuYA6Lc0CIXIFgeNya1oE+V8Rl7yYEKjvFJEr2Qc1EKI2ksokmYDwOvTRlI91l2J2/EiCNmyyAZnErrGxd2tzRIFFmsFSRRUD1cWOIxkZUllQjW8xQiuhJJJ8ju+MrlcUztm8B2nDEzxXNFGsrogC8wkl4BVctjrJiMurE6D/wANp2f2hFMwXD4ksSnM1hB8JVGvNlUDSWM118Xv4rZMdBmBhwaSCN1LSJGoCgyWWjFgyNmjQggBejAtlriX3fghR2lw5cq4NxRm1UZEVA0WhGVYQqggEZmB9lpndb7Oqd27gXLQo8xKTO0T1GqEryZZKDA2pYoosa0NKNHjticPFGjySAssas1MTlVQLyqopQABQFerXjj3jxwLRR1Tc6KQhqBEcMgeSRjZpQAVs9S1DrpG7QhGJCJnQxLIOaBqzmNlITrQGYKxJuwBprxpjn+FyqNIPavZVyx8i0kmR2yN4gskEYeCyboK5WwDWqke3Y92ggweH5QIj5MeQH0suQVft9ft+OVjxRJlxAW7qCFbPicsC4UgjTMIoxX/AHbHXW9n2XguTBFFd8uNEv15EC38OOb6fvdXiRe97+br3s7+PA3+vB3v28dSTb3vfyO/d79/ThDfw4O/34Bu97+5ze34/wCrhHfx4d/f4/XgGb3v7nf7cDe9/c793AA73v6Eb3XCO97+nLF4tIkaSRgiICzMTQVR1JPAdDve/rW9qeKXDR9QZDK3/LEhIJ/+40W+sns3tJMQgkizFSSPFG8ZJFX4XVW/Oq+PDfwbHE8w+isWRPWWZ80lj3JF8eAlne9/Qje63+lZ213jhwt85iP4by6KT4ImRXOg8jKmnX+2lnv7cBxxmEWRCji1Nae0EEUfYQCD6/jn27lDQJM6qBlplDHVavOKJPnftPr402/twhve/qRphezJ+QkWGmuKWJFiBK+BwihS666r0NjpdGiCAOw5UmVpGCMcSxkysRYjACwLkOpHLTN7y3Gj7zIJI0goZp3ydASqUTM4sGjy8yg+tl44dq90InUHDpFBKhsMsagEGwytS9CNQf5WCtrVG0yV8VJ2h2OkbxzxRKXja3VR4nRkKGherrmzr66IGp1HaPbUaws6nOpDWVF9Oq+/yy+sgeesn8XNCQMTHkXT+IDaeZNML6AfzhbvTzqpepcScrHEM1hVRs5jQAC+oCs3iIc0oygCmvNbaukfs7scAK8yW4ohGIZVSlvKoJUECiwIrNZHRTxIXtmBPCrxAAIojFEtTLYVBbNmUBdB1C6UQeOPeNsQjCAoAXQMGVuYVQnKQFy6todTYqzTZcprB3caRaLPmJzK5ZWYMJGysNCx9HPlvKBQFWx4b2LeXvK2ZhyJCPRJUqGBdHoAZj1yi76D1WOO8vbazAxvhpgtpYUotWA8d0+gFAEevQ6AXwwvakar/EURMmZnXNSKqAglSKzJlvQa9c2Xh8QlxK2AYozRAbxsVKAC41ZQtVY1LDSwCNCNq3G4+OMFisixxEEqFVgmVxbBldiQC6gg9CmnhsDn2V3tjlISKMs6KFKkLFmjym2iUkC1JjYpYoFasLxpn7GZhRnlAObTkx5SW0tgVs9SAC1VpVDjHnussMvKzArIS0MyoY3DqCwQGyQ6qAUJvwgjqKZu+kxcYftVsoR4s7FSXYSw0sposTb6I+mT19egvjm7LksYT+qtIiV/iMrHKW0sM4AI10GoA4aMQ8TxxTJnZ2qORFVA7BQoBGcZJMmbw65/5WW6WeuHdWVvw84ZQfSjGmbLoSrmgKrKLsIvi8uAjf8AajXpHIVtGYGMEBaAe6ujTEdemgFjjguMgYKZdXNJmeJwb8VUSvqzgJm0FdNSJsWDbosMoA08bopJ6gsC5IAomgDfs14j4rsiXKWLhCQSALY5yrAkv4SLBqgoOp8VnWVYY3bMQ/hYdVd3ygLGaBzEhM70cqXoS3rUAHNQ0OB7JWKMK07ksxZsgCkyOfGEoZgCVygXdAC765WLsRmxEEMLFJXezMopo4EIeXKarKQUjGbVrU1Qs7btHsGPn4ZWLOGlNo2XIFSKR/RCi/Fy9TfQerjl5sMs9SXpfGXR/Y+BWWRHVcsGGGSFQKBfLlJAPkotb82LdcoJ0h39t/ZsaAAAAAAAAAaAAaAD1b97t+7i+GMxmmgb3v7O3vTfw4G97+x39+LBo3vf1O/339eBve/ud+/gBve/s6vZ8P8ATw3e9/Y17vh9OAF73v5Hfu4A38N70O/34AE73v5w+2sKsuHljaITK6MDDmy5wR0z3pfkb062OvE07+O96ngPP4O6mKl5AxYMkUcuIYJLMJZFhfDZIlkkAGduZmN+KhVk5b4hnuNihFGqAD+BgjiE5ikzyw884gEuGVjbxNb+FsgHQael7/Te9EN/bf2DzvtXuZO+FSONSSMHioqklQsrz4iCREtQFoKjgVoAFHqJ9Eve9/NHfx3vVDe9/UETve/kgd738kd739IvaeOEELykXkUkL/U2mVfezUo9pH5BEwp5uKkk/lgHIT/nanmP/wCJferD32gO97+cTsjA8mFUJtqLO39UjktIx97lj+fEzf673qCO93wxEA6AC/UKve/Z04A38N70DN99OzSyCZOqI6SUuYmF6zlU82QqrV5jOOrVxXxQIVWyJFboQTTBjmUg9NCA1mwbB6aNtd/txm8b2A0RLYZbQm2gBC0bJLQk6DqbjJCm9GXXO3pWz5Z7vh2V/s8jAZghV2FEnIkkbSEeshAxJ6muLGEgkHRgdQaBvzvWm873pIix0RyRM1SFSDE6srnIq5zlYajUa2Qb0J4qVBwZ5bBmw7Mcl68oNXgyENcVkgEUVsCiuovtnfSykw5BFaAafzjS8vq9THoete/jhjYFmjaNyWDgDLnvU6qVIYlTmcURqK08uJMbh0LqoIYEgqNGuyDzIy2mptq6kniQcSOttRJ6P/xMLIcCqBuv+Gta4VKhj8R5GIqQSBhG7L4Z0UHqNBzFAtlFWBnXzylA2H0kHNgFVKBmmiAIH8QUS6hQvj6jKMwYAtxbYlIpUKS5mB1/3QKlUVwVdSCrLmzBhqMpPSrgQ4po3WOYnU1FOVAEnSlfL4Vlog0NGu1o2i2ll6qyYKYKysCra+DLqMorLRJyklQCAfSHlfFf2hjkjjLveWjQVSW0FZdDRBLLQ82BAN8dX7NKktARGS2ZojrBIbBJK14GNauo8ySrHpI7txI8/wDtHgmRjycObI8IYCVZCf4zlR1slFrRTdxZpGtrHuj2G0QeaYATzVYAAyRrYjjFedasf6j6gvFniMEzYmGTTJGkoOuudzFl0/5Vk12JrLYIPnoaJGmvQg3ft2fLW7UmaCeGRmduysJixPmZss0hDJhjJqCwaFHkOvVgbBHGbR6mu97+iO/Zx5v2x3vfLjoZOQ3KTNHGtOnLE0SDmusudZLY3Gyr5UTlPFke+sv4zlXCD+MOG/CkH8RyshIxN5vR/m9DLlNXd8Btb3vfzde/n14xfc7vRiJ5MOuIMTficCMWMiFSjB0VlNucwPMB6CiD1vjacA29738jv38Kt/23vRb/AG4AE73v5nNu/wDVwjv473qd+f8A1cA3f6b3qd/vwK3vfzO/fwCO/jveh3vThpG97+R39unALf6b3qhv7b+6I3vfzQ37N79oI73v6Ib3v6Ije9/JAb3v5Ajve/rU9ofxcRDCPRT/AGiT/wAPhhB98luP/p/3nSY+IZ7kjHKFyW6jIKu3v0dNdfL48ez8EVeWRiGaVgRWoEaqAgv/AMze926+YTjv77+y3+u96I73v6ccPi0cuEYMY2yPXk4AbKfVoyn8x+Qd9704A38N71W/t04Fb3v5g7f7cDf673ot+7gVve/kGf75wWuHfplmyE0dBPG8I1FEW7x8ApaL5E5evUdPX11HTzv+9r212bz8PJFeUupCt/S3VH96sFP5cUfYmN5kSkjIzXmSh4XRqkTp5FGTUagCqvS0VqDiexiDzIiIiVGYFbQn+p0AFUqgWCD/AG45Ni5x4WjW9RaTvEOh6h1NHViNdCo9QrShPUToepHUXddOnFZjYARbCgQws3m/mBF0SRRYj9KPEqeoqMT21Mis/IbQqK/GaEmQL0CX1yg+sEgcaGbuqZVKzyWpFMiqSD6IHicsf5Qbq7s9TrQ9qxgxrQKnmQE0B0E8bVmvX19B6R0Gtb4je9/OMlsYyGN7PkwupLS4cD/MPikjAGvM83Xz5nUfzWPFxMwfZSYhP4iq8JFi9bPUFWB0rrmH9/V17295fwSQsFiPNmEWaWUwxpccj5mkCP8A93XTqf79sP2/CohjaozIFCFEc4fM0ecLHPy1Q2Aa6XXkaAeV1pbS3UVp6vz2d+5GMa6DXrp19+m/1pou9+HZFkUyMsjZY8sEpMhCli0ShLdcqk5lGWh16cdcZ3nw8cEeIZ7imKCNkRnzmQWlKqliT6q9leRqlZLEuvhGvXTr066b/VxQXdC6q61r1E+rioXvXhs5QyEEZgWZHWPMkfMdTKy5MypbFbsU16q3DG744blxvctTWY1/Dy8yRVUMzrFkzlApU5qrUedcBcqgHQDTQaeXq92/c/e9OM/ie/ODQWZSwyROWSN3ULOahzOqlVz+QJBP9uO+F724aSbko7Z80sYuNwpeAkSoHK5SVomgemvTgLe9/wBt71O/24x8ff8AUxv4fGmCTF84xyfhyHViKOXPl8J8rOo6hhxdy96MOs3JLkPnWMnluY1kkAKRmXLkDsCKUteo8yLC0J3/AH3vR2+h/wCnil7J72YbEuEhdiWVnW43QMqPkcozKA2VqBo6aflc5d1/p4Ab3v7Hfv4aTvfu35Ovr8eARO97+a39uATvfv35nN9fy/vwCve9/JDfs4F737t+SU/be/oBO97+qG/rv9xfx389+aDb379+Yefd5u7eJlPaxjeZRLCgjjRIys5GGykWyluvh8JHHXD4fHripSeewBkaNFzCGSL8ORFHzTLy42D5TfKzBgdSp43hbe/dvyV/Dfy35B5phcJ2hIcjfi44nnwjWGkV1QrMMUAzzSSBQViuyOuYAWCbb/szFPOEZsSIT2hJbCVlJwwwACeMNeQy6aH0iT1142pPXe9/mr3v378w8i7axmOiwbHEPilkTBlYiuIEbCYYiVM0y5wzs0fIpqN+KvEePXE6De9/lwxHZ8Ujq7xRs6ao7IrMvn4WOo/I8SAd792/IDv3cDe9/c30+HDQfjv578wfv78ZTtiA4acSL/lYhxfqTEUFB9QEwAQn+oD+s1qs29niPjcIkqNHIoZGGVlPnf6dOooihVaUFZDiPMeZI0GqnzBs+uuOWOclTVnQ+EGidDoCenv2YHZsbxzS4dmzGMqc/m6yBmRmP9YCsraUaUitVFjIhPT162a01JrTrxf/ACzv6UfeFgsEjD+UZ7qiGjfmGq9x+uvG6zb3v5YrtDCkxlNAGDqPE3osAdarr+fGi7tYwy4PDSHq8EbH3lAT8Qd9IqcHXtHspZmgZmI/Dy85QK1PKkjo35VIx/L38U/aHcSKXFjEtI9iWOXJljNGJcoUSFTIEIHoBqsk9TrpVO9+7fkr6e3fz351XZNv8PIzDFC0zuuGa8OXihflpkKZCrIVkGUjVheim/Xb4ju4jR4aPMVGGkjlXKqKGMQNeFQFUGzooFeXFqDvfv35otve/kGZ/wDd/hzNNIaK4jmGSMxRE5pkKSFZynNUEFjWbqT5aBw7msBERjJudArRxz5Is3KcIDGy5Mrf5anMRd/240l/Dfy35Enr8eA8+7U/w+YVBhBIkEgwqysZo8hXDOKJQoZC+RVHhIDErdAa6SLujGrxOHe4sRicQPRotiuZnU+wc017teLy979+/M5vr+X9+Ayjf4fx8rlCaQKcEuBfRPFGgbI2osMC7nQ0dLGnEqXuYhnaTmyrG86YmSAZMjTx5MjFsucC44yVBoke8caAb3+W/Ig9PhwFB2T3Qjw7YcrI7HDRzRreXUTyK7E0PIqAK+l3+ben14bfx389+Z5vtPx/6uA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Nerve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endParaRPr lang="es-ES" dirty="0"/>
          </a:p>
        </p:txBody>
      </p:sp>
      <p:pic>
        <p:nvPicPr>
          <p:cNvPr id="7" name="6 Marcador de contenido" descr="nerve cell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06427" y="1600200"/>
            <a:ext cx="6169146" cy="48736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Senses+nervous</a:t>
            </a:r>
            <a:r>
              <a:rPr lang="es-ES_tradnl" dirty="0" smtClean="0"/>
              <a:t> </a:t>
            </a:r>
            <a:r>
              <a:rPr lang="es-ES_tradnl" dirty="0" err="1" smtClean="0"/>
              <a:t>s+endocrine</a:t>
            </a:r>
            <a:r>
              <a:rPr lang="es-ES_tradnl" dirty="0" smtClean="0"/>
              <a:t> 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together</a:t>
            </a:r>
            <a:r>
              <a:rPr lang="es-ES_tradnl" dirty="0" smtClean="0"/>
              <a:t> :</a:t>
            </a:r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dirty="0" err="1" smtClean="0">
                <a:solidFill>
                  <a:srgbClr val="FF0000"/>
                </a:solidFill>
              </a:rPr>
              <a:t>stimuli</a:t>
            </a:r>
            <a:endParaRPr lang="es-ES_tradn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_tradnl" dirty="0" smtClean="0"/>
              <a:t>	</a:t>
            </a:r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dirty="0" err="1" smtClean="0">
                <a:solidFill>
                  <a:srgbClr val="002060"/>
                </a:solidFill>
              </a:rPr>
              <a:t>sensory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organs</a:t>
            </a:r>
            <a:endParaRPr lang="es-ES_tradnl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dirty="0" err="1" smtClean="0">
                <a:solidFill>
                  <a:srgbClr val="00B050"/>
                </a:solidFill>
              </a:rPr>
              <a:t>nervous</a:t>
            </a:r>
            <a:r>
              <a:rPr lang="es-ES_tradnl" dirty="0" smtClean="0">
                <a:solidFill>
                  <a:srgbClr val="00B050"/>
                </a:solidFill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</a:rPr>
              <a:t>system</a:t>
            </a:r>
            <a:endParaRPr lang="es-ES_tradnl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effectors</a:t>
            </a:r>
            <a:r>
              <a:rPr lang="es-ES_tradnl" dirty="0" smtClean="0"/>
              <a:t>		</a:t>
            </a:r>
            <a:r>
              <a:rPr lang="es-ES_tradnl" dirty="0" err="1" smtClean="0">
                <a:solidFill>
                  <a:srgbClr val="C00000"/>
                </a:solidFill>
              </a:rPr>
              <a:t>endocrine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system</a:t>
            </a:r>
            <a:endParaRPr lang="es-ES_tradnl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s-ES_tradnl" dirty="0" smtClean="0"/>
              <a:t>				</a:t>
            </a:r>
            <a:r>
              <a:rPr lang="es-ES_tradnl" dirty="0" smtClean="0">
                <a:solidFill>
                  <a:srgbClr val="0070C0"/>
                </a:solidFill>
              </a:rPr>
              <a:t>locomotor </a:t>
            </a:r>
            <a:r>
              <a:rPr lang="es-ES_tradnl" dirty="0" err="1" smtClean="0">
                <a:solidFill>
                  <a:srgbClr val="0070C0"/>
                </a:solidFill>
              </a:rPr>
              <a:t>system</a:t>
            </a:r>
            <a:endParaRPr lang="es-ES" dirty="0">
              <a:solidFill>
                <a:srgbClr val="0070C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403648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475656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475656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195736" y="494116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267744" y="501317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Functions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nervous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processes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interprets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</a:t>
            </a:r>
            <a:r>
              <a:rPr lang="es-ES_tradnl" dirty="0" err="1" smtClean="0"/>
              <a:t>recieved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sensory</a:t>
            </a:r>
            <a:r>
              <a:rPr lang="es-ES_tradnl" dirty="0" smtClean="0"/>
              <a:t> </a:t>
            </a:r>
            <a:r>
              <a:rPr lang="es-ES_tradnl" dirty="0" err="1" smtClean="0"/>
              <a:t>organs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works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out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/>
              <a:t>appropiate</a:t>
            </a:r>
            <a:r>
              <a:rPr lang="es-ES_tradnl" dirty="0" smtClean="0"/>
              <a:t> responses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sends</a:t>
            </a:r>
            <a:r>
              <a:rPr lang="es-ES_tradnl" dirty="0" smtClean="0"/>
              <a:t> </a:t>
            </a:r>
            <a:r>
              <a:rPr lang="es-ES_tradnl" dirty="0" err="1" smtClean="0"/>
              <a:t>instructions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effectors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coordinates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functions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body’s</a:t>
            </a:r>
            <a:r>
              <a:rPr lang="es-ES_tradnl" dirty="0" smtClean="0"/>
              <a:t> </a:t>
            </a:r>
            <a:r>
              <a:rPr lang="es-ES_tradnl" dirty="0" err="1" smtClean="0"/>
              <a:t>organs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carries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out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/>
              <a:t>intellectual</a:t>
            </a:r>
            <a:r>
              <a:rPr lang="es-ES_tradnl" dirty="0" smtClean="0"/>
              <a:t> and mental </a:t>
            </a:r>
            <a:r>
              <a:rPr lang="es-ES_tradnl" dirty="0" err="1" smtClean="0"/>
              <a:t>processes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transmits</a:t>
            </a:r>
            <a:r>
              <a:rPr lang="es-ES_tradnl" dirty="0" smtClean="0"/>
              <a:t> </a:t>
            </a:r>
            <a:r>
              <a:rPr lang="es-ES_tradnl" dirty="0" err="1" smtClean="0"/>
              <a:t>emotions</a:t>
            </a:r>
            <a:r>
              <a:rPr lang="es-ES_tradnl" dirty="0" smtClean="0"/>
              <a:t> and </a:t>
            </a:r>
            <a:r>
              <a:rPr lang="es-ES_tradnl" dirty="0" err="1" smtClean="0"/>
              <a:t>feelings</a:t>
            </a:r>
            <a:endParaRPr lang="es-ES" dirty="0"/>
          </a:p>
        </p:txBody>
      </p:sp>
      <p:sp>
        <p:nvSpPr>
          <p:cNvPr id="4" name="3 Corazón"/>
          <p:cNvSpPr/>
          <p:nvPr/>
        </p:nvSpPr>
        <p:spPr>
          <a:xfrm>
            <a:off x="6372200" y="5589240"/>
            <a:ext cx="792088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Neurons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Neurons</a:t>
            </a:r>
            <a:r>
              <a:rPr lang="es-ES_tradnl" dirty="0" smtClean="0"/>
              <a:t> </a:t>
            </a:r>
            <a:r>
              <a:rPr lang="es-ES_tradnl" dirty="0" err="1" smtClean="0"/>
              <a:t>communicate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in a </a:t>
            </a:r>
            <a:r>
              <a:rPr lang="es-ES_tradnl" dirty="0" err="1" smtClean="0"/>
              <a:t>complex</a:t>
            </a:r>
            <a:r>
              <a:rPr lang="es-ES_tradnl" dirty="0" smtClean="0"/>
              <a:t> </a:t>
            </a:r>
            <a:r>
              <a:rPr lang="es-ES_tradnl" dirty="0" err="1" smtClean="0"/>
              <a:t>network</a:t>
            </a:r>
            <a:r>
              <a:rPr lang="es-ES_tradnl" dirty="0" smtClean="0"/>
              <a:t>.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carry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electrical</a:t>
            </a:r>
            <a:r>
              <a:rPr lang="es-ES_tradnl" dirty="0" smtClean="0"/>
              <a:t> </a:t>
            </a:r>
            <a:r>
              <a:rPr lang="es-ES_tradnl" dirty="0" err="1" smtClean="0"/>
              <a:t>signals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nerve</a:t>
            </a:r>
            <a:r>
              <a:rPr lang="es-ES_tradnl" dirty="0" smtClean="0">
                <a:solidFill>
                  <a:srgbClr val="FF0000"/>
                </a:solidFill>
              </a:rPr>
              <a:t> impulses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Types</a:t>
            </a:r>
            <a:r>
              <a:rPr lang="es-ES_tradnl" dirty="0" smtClean="0"/>
              <a:t> of </a:t>
            </a:r>
            <a:r>
              <a:rPr lang="es-ES_tradnl" dirty="0" err="1" smtClean="0"/>
              <a:t>neurons</a:t>
            </a:r>
            <a:r>
              <a:rPr lang="es-ES_tradnl" dirty="0" smtClean="0"/>
              <a:t>: </a:t>
            </a:r>
            <a:r>
              <a:rPr lang="es-ES_tradnl" dirty="0" err="1" smtClean="0"/>
              <a:t>sensory</a:t>
            </a:r>
            <a:r>
              <a:rPr lang="es-ES_tradnl" dirty="0" smtClean="0"/>
              <a:t>, motor, </a:t>
            </a:r>
            <a:r>
              <a:rPr lang="es-ES_tradnl" dirty="0" err="1" smtClean="0"/>
              <a:t>interneurons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Characteristics</a:t>
            </a:r>
            <a:r>
              <a:rPr lang="es-ES_tradnl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>
                <a:solidFill>
                  <a:srgbClr val="002060"/>
                </a:solidFill>
              </a:rPr>
              <a:t>Cell</a:t>
            </a:r>
            <a:r>
              <a:rPr lang="es-ES_tradnl" dirty="0" smtClean="0">
                <a:solidFill>
                  <a:srgbClr val="002060"/>
                </a:solidFill>
              </a:rPr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body</a:t>
            </a:r>
            <a:endParaRPr lang="es-ES_tradnl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>
                <a:solidFill>
                  <a:srgbClr val="002060"/>
                </a:solidFill>
              </a:rPr>
              <a:t>Axon</a:t>
            </a:r>
            <a:r>
              <a:rPr lang="es-ES_tradnl" dirty="0" smtClean="0">
                <a:solidFill>
                  <a:srgbClr val="002060"/>
                </a:solidFill>
              </a:rPr>
              <a:t>: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ends</a:t>
            </a:r>
            <a:r>
              <a:rPr lang="es-ES_tradnl" dirty="0" smtClean="0"/>
              <a:t> in </a:t>
            </a:r>
            <a:r>
              <a:rPr lang="es-ES_tradnl" dirty="0" err="1" smtClean="0"/>
              <a:t>axon</a:t>
            </a:r>
            <a:r>
              <a:rPr lang="es-ES_tradnl" dirty="0" smtClean="0"/>
              <a:t> </a:t>
            </a:r>
            <a:r>
              <a:rPr lang="es-ES_tradnl" dirty="0" err="1" smtClean="0"/>
              <a:t>terminals</a:t>
            </a:r>
            <a:r>
              <a:rPr lang="es-ES_tradnl" dirty="0" smtClean="0"/>
              <a:t> (</a:t>
            </a:r>
            <a:r>
              <a:rPr lang="es-ES_tradnl" dirty="0" err="1" smtClean="0"/>
              <a:t>covered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myelin</a:t>
            </a:r>
            <a:r>
              <a:rPr lang="es-ES_trad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>
                <a:solidFill>
                  <a:srgbClr val="002060"/>
                </a:solidFill>
              </a:rPr>
              <a:t>Dendrites</a:t>
            </a:r>
            <a:r>
              <a:rPr lang="es-ES_tradnl" dirty="0" smtClean="0"/>
              <a:t>: </a:t>
            </a:r>
            <a:r>
              <a:rPr lang="es-ES_tradnl" dirty="0" err="1" smtClean="0"/>
              <a:t>one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many</a:t>
            </a:r>
            <a:r>
              <a:rPr lang="es-ES_tradnl" dirty="0" smtClean="0"/>
              <a:t> short </a:t>
            </a:r>
            <a:r>
              <a:rPr lang="es-ES_tradnl" dirty="0" err="1" smtClean="0"/>
              <a:t>projections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cell</a:t>
            </a:r>
            <a:r>
              <a:rPr lang="es-ES_tradnl" dirty="0" smtClean="0"/>
              <a:t> </a:t>
            </a:r>
            <a:r>
              <a:rPr lang="es-ES_tradnl" dirty="0" err="1" smtClean="0"/>
              <a:t>body</a:t>
            </a:r>
            <a:endParaRPr lang="es-ES_tradnl" dirty="0" smtClean="0"/>
          </a:p>
          <a:p>
            <a:pPr marL="457200" indent="-457200">
              <a:buNone/>
            </a:pPr>
            <a:r>
              <a:rPr lang="es-ES_tradnl" dirty="0" err="1" smtClean="0">
                <a:solidFill>
                  <a:srgbClr val="C00000"/>
                </a:solidFill>
              </a:rPr>
              <a:t>Neurons</a:t>
            </a:r>
            <a:r>
              <a:rPr lang="es-ES_tradnl" dirty="0" smtClean="0">
                <a:solidFill>
                  <a:srgbClr val="C00000"/>
                </a:solidFill>
              </a:rPr>
              <a:t> can </a:t>
            </a:r>
            <a:r>
              <a:rPr lang="es-ES_tradnl" dirty="0" err="1" smtClean="0">
                <a:solidFill>
                  <a:srgbClr val="C00000"/>
                </a:solidFill>
              </a:rPr>
              <a:t>not</a:t>
            </a:r>
            <a:r>
              <a:rPr lang="es-ES_tradnl" dirty="0" smtClean="0">
                <a:solidFill>
                  <a:srgbClr val="C00000"/>
                </a:solidFill>
              </a:rPr>
              <a:t> divide. </a:t>
            </a:r>
            <a:r>
              <a:rPr lang="es-ES_tradnl" dirty="0" err="1" smtClean="0">
                <a:solidFill>
                  <a:srgbClr val="C00000"/>
                </a:solidFill>
              </a:rPr>
              <a:t>They</a:t>
            </a:r>
            <a:r>
              <a:rPr lang="es-ES_tradnl" dirty="0" smtClean="0">
                <a:solidFill>
                  <a:srgbClr val="C00000"/>
                </a:solidFill>
              </a:rPr>
              <a:t> are </a:t>
            </a:r>
            <a:r>
              <a:rPr lang="es-ES_tradnl" dirty="0" err="1" smtClean="0">
                <a:solidFill>
                  <a:srgbClr val="C00000"/>
                </a:solidFill>
              </a:rPr>
              <a:t>not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replaced</a:t>
            </a:r>
            <a:r>
              <a:rPr lang="es-ES_tradnl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Parts</a:t>
            </a:r>
            <a:r>
              <a:rPr lang="es-ES_tradnl" dirty="0" smtClean="0"/>
              <a:t> of a </a:t>
            </a:r>
            <a:r>
              <a:rPr lang="es-ES_tradnl" dirty="0" err="1" smtClean="0"/>
              <a:t>neuron</a:t>
            </a:r>
            <a:endParaRPr lang="es-ES" dirty="0"/>
          </a:p>
        </p:txBody>
      </p:sp>
      <p:pic>
        <p:nvPicPr>
          <p:cNvPr id="6" name="5 Marcador de contenido" descr="motor-neuron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117725"/>
            <a:ext cx="3200400" cy="38385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nerve</a:t>
            </a:r>
            <a:r>
              <a:rPr lang="es-ES_tradnl" dirty="0" smtClean="0"/>
              <a:t> impulse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Neurons</a:t>
            </a:r>
            <a:r>
              <a:rPr lang="es-ES_tradnl" dirty="0" smtClean="0"/>
              <a:t> are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isolated</a:t>
            </a:r>
            <a:r>
              <a:rPr lang="es-ES_tradnl" dirty="0" smtClean="0"/>
              <a:t>;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together</a:t>
            </a:r>
            <a:r>
              <a:rPr lang="es-ES_tradnl" dirty="0" smtClean="0"/>
              <a:t> in </a:t>
            </a:r>
            <a:r>
              <a:rPr lang="es-ES_tradnl" dirty="0" err="1" smtClean="0"/>
              <a:t>groups</a:t>
            </a:r>
            <a:r>
              <a:rPr lang="es-ES_tradnl" dirty="0" smtClean="0"/>
              <a:t>.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small</a:t>
            </a:r>
            <a:r>
              <a:rPr lang="es-ES_tradnl" dirty="0" smtClean="0"/>
              <a:t> gap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axon</a:t>
            </a:r>
            <a:r>
              <a:rPr lang="es-ES_tradnl" dirty="0" smtClean="0"/>
              <a:t> </a:t>
            </a:r>
            <a:r>
              <a:rPr lang="es-ES_tradnl" dirty="0" err="1" smtClean="0"/>
              <a:t>terminals</a:t>
            </a:r>
            <a:r>
              <a:rPr lang="es-ES_tradnl" dirty="0" smtClean="0"/>
              <a:t> of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neurone</a:t>
            </a:r>
            <a:r>
              <a:rPr lang="es-ES_tradnl" dirty="0" smtClean="0"/>
              <a:t>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dendrites</a:t>
            </a:r>
            <a:r>
              <a:rPr lang="es-ES_tradnl" dirty="0" smtClean="0"/>
              <a:t> of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. </a:t>
            </a:r>
            <a:r>
              <a:rPr lang="es-ES_tradnl" dirty="0" err="1" smtClean="0"/>
              <a:t>The</a:t>
            </a:r>
            <a:r>
              <a:rPr lang="es-ES_tradnl" dirty="0" smtClean="0"/>
              <a:t> gap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7030A0"/>
                </a:solidFill>
              </a:rPr>
              <a:t>synapse</a:t>
            </a:r>
            <a:r>
              <a:rPr lang="es-ES_tradnl" dirty="0" smtClean="0">
                <a:solidFill>
                  <a:srgbClr val="7030A0"/>
                </a:solidFill>
              </a:rPr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Inside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axon</a:t>
            </a:r>
            <a:r>
              <a:rPr lang="es-ES_tradnl" dirty="0" smtClean="0"/>
              <a:t> terminal are </a:t>
            </a:r>
            <a:r>
              <a:rPr lang="es-ES_tradnl" dirty="0" err="1" smtClean="0"/>
              <a:t>very</a:t>
            </a:r>
            <a:r>
              <a:rPr lang="es-ES_tradnl" dirty="0" smtClean="0"/>
              <a:t> </a:t>
            </a:r>
            <a:r>
              <a:rPr lang="es-ES_tradnl" dirty="0" err="1" smtClean="0"/>
              <a:t>small</a:t>
            </a:r>
            <a:r>
              <a:rPr lang="es-ES_tradnl" dirty="0" smtClean="0"/>
              <a:t> </a:t>
            </a:r>
            <a:r>
              <a:rPr lang="es-ES_tradnl" dirty="0" err="1" smtClean="0"/>
              <a:t>vesicles</a:t>
            </a:r>
            <a:r>
              <a:rPr lang="es-ES_tradnl" dirty="0" smtClean="0"/>
              <a:t> </a:t>
            </a:r>
            <a:r>
              <a:rPr lang="es-ES_tradnl" dirty="0" err="1" smtClean="0"/>
              <a:t>containing</a:t>
            </a:r>
            <a:r>
              <a:rPr lang="es-ES_tradnl" dirty="0" smtClean="0"/>
              <a:t> </a:t>
            </a:r>
            <a:r>
              <a:rPr lang="es-ES_tradnl" dirty="0" err="1" smtClean="0"/>
              <a:t>chemicals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002060"/>
                </a:solidFill>
              </a:rPr>
              <a:t>neurotransmitters</a:t>
            </a:r>
            <a:r>
              <a:rPr lang="es-ES_tradnl" dirty="0" smtClean="0"/>
              <a:t>. </a:t>
            </a:r>
            <a:r>
              <a:rPr lang="es-ES_tradnl" dirty="0" err="1" smtClean="0"/>
              <a:t>Depending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neurotransmitter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neurone</a:t>
            </a:r>
            <a:r>
              <a:rPr lang="es-ES_tradnl" dirty="0" smtClean="0"/>
              <a:t> </a:t>
            </a:r>
            <a:r>
              <a:rPr lang="es-ES_tradnl" dirty="0" err="1" smtClean="0"/>
              <a:t>either</a:t>
            </a:r>
            <a:r>
              <a:rPr lang="es-ES_tradnl" dirty="0" smtClean="0"/>
              <a:t> </a:t>
            </a:r>
            <a:r>
              <a:rPr lang="es-ES_tradnl" dirty="0" err="1" smtClean="0"/>
              <a:t>continues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nerve</a:t>
            </a:r>
            <a:r>
              <a:rPr lang="es-ES_tradnl" dirty="0" smtClean="0"/>
              <a:t> impuse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stops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synapse</a:t>
            </a:r>
            <a:endParaRPr lang="es-ES" dirty="0"/>
          </a:p>
        </p:txBody>
      </p:sp>
      <p:pic>
        <p:nvPicPr>
          <p:cNvPr id="4" name="3 Marcador de contenido" descr="300px-Synapse_Illustration2_tweaked_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5544616" cy="39604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774</Words>
  <Application>Microsoft Office PowerPoint</Application>
  <PresentationFormat>Presentación en pantalla (4:3)</PresentationFormat>
  <Paragraphs>149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Mirador</vt:lpstr>
      <vt:lpstr>Nervous system and endocrine system</vt:lpstr>
      <vt:lpstr>The nervous system</vt:lpstr>
      <vt:lpstr>Nerve cells</vt:lpstr>
      <vt:lpstr>Senses+nervous s+endocrine s</vt:lpstr>
      <vt:lpstr>Functions of the nervous system</vt:lpstr>
      <vt:lpstr>Neurons</vt:lpstr>
      <vt:lpstr>Parts of a neuron</vt:lpstr>
      <vt:lpstr>The nerve impulse</vt:lpstr>
      <vt:lpstr>synapse</vt:lpstr>
      <vt:lpstr>The central nervous system</vt:lpstr>
      <vt:lpstr>The nerve pathway</vt:lpstr>
      <vt:lpstr>The spinal cord and the vertebra</vt:lpstr>
      <vt:lpstr>The spinal cord</vt:lpstr>
      <vt:lpstr>The brain</vt:lpstr>
      <vt:lpstr>The brain in evolutionary time</vt:lpstr>
      <vt:lpstr>The brain</vt:lpstr>
      <vt:lpstr>The peripheral nervous system</vt:lpstr>
      <vt:lpstr>The somatic system</vt:lpstr>
      <vt:lpstr>The autonomic system</vt:lpstr>
      <vt:lpstr>The autonomic nervous system</vt:lpstr>
      <vt:lpstr>Nerve actions</vt:lpstr>
      <vt:lpstr>Involuntary and voluntary actions</vt:lpstr>
      <vt:lpstr>The Endocrine System</vt:lpstr>
      <vt:lpstr>Hormone Production</vt:lpstr>
      <vt:lpstr>Diapositiva 25</vt:lpstr>
      <vt:lpstr>Human glands and hormones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and endocrine systme</dc:title>
  <dc:creator>science</dc:creator>
  <cp:lastModifiedBy>science</cp:lastModifiedBy>
  <cp:revision>13</cp:revision>
  <dcterms:created xsi:type="dcterms:W3CDTF">2013-02-13T17:01:57Z</dcterms:created>
  <dcterms:modified xsi:type="dcterms:W3CDTF">2014-03-02T18:48:46Z</dcterms:modified>
</cp:coreProperties>
</file>