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8" r:id="rId2"/>
    <p:sldMasterId id="2147483712" r:id="rId3"/>
  </p:sldMasterIdLst>
  <p:notesMasterIdLst>
    <p:notesMasterId r:id="rId18"/>
  </p:notesMasterIdLst>
  <p:sldIdLst>
    <p:sldId id="257" r:id="rId4"/>
    <p:sldId id="276" r:id="rId5"/>
    <p:sldId id="261" r:id="rId6"/>
    <p:sldId id="264" r:id="rId7"/>
    <p:sldId id="258" r:id="rId8"/>
    <p:sldId id="268" r:id="rId9"/>
    <p:sldId id="267" r:id="rId10"/>
    <p:sldId id="269" r:id="rId11"/>
    <p:sldId id="270" r:id="rId12"/>
    <p:sldId id="273" r:id="rId13"/>
    <p:sldId id="271" r:id="rId14"/>
    <p:sldId id="265" r:id="rId15"/>
    <p:sldId id="266" r:id="rId16"/>
    <p:sldId id="277" r:id="rId1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EE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6" d="100"/>
          <a:sy n="96" d="100"/>
        </p:scale>
        <p:origin x="1022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EE136B-D2D6-44C3-B858-809ABC43A923}" type="datetimeFigureOut">
              <a:rPr lang="es-ES" smtClean="0"/>
              <a:pPr/>
              <a:t>19/09/2019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2F04B6-79CF-4697-A98D-1A0B11D1D4F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3397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C18EE2-32B7-458C-9DC6-B6E97AE3239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432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74764"/>
            <a:ext cx="1554480" cy="6400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635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74765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kumimoji="0" lang="en-US" sz="6200" b="0" i="0" u="none" strike="noStrike" kern="1200" cap="all" spc="-100" normalizeH="0" baseline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34222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E3DED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83C17A-4B08-4DF3-8E09-C0180E63FE58}" type="slidenum">
              <a:rPr kumimoji="0" lang="en-US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E3DED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E3DED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6180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E3DED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E3DED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BEEE03-A2F0-427E-BE17-F197AB40183E}" type="slidenum">
              <a:rPr kumimoji="0" lang="en-US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E3DED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E3DED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9006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E3DED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E3DED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F500EE-C154-4E28-9E65-87D3730C7B48}" type="slidenum">
              <a:rPr kumimoji="0" lang="en-US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E3DED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E3DED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1518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E3DED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E3DED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E382EB-4026-44D4-9DC0-0202D5F4CB3C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E3DED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E3DED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5829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E3DED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E3DED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298574-5738-40DC-87B3-8788AB9FF2B4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E3DED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E3DED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0168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E3DED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E3DED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6985B6-58CF-4D91-87B5-4D52D69FFE17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E3DED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E3DED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85537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E3DED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E3DED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03245C-BB0A-46DD-9E47-C81796A1B44E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E3DED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E3DED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59592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635CD5-44CB-4ED0-803B-DBE160D3162B}" type="slidenum">
              <a:rPr kumimoji="0" lang="es-ES" alt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922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01130-22CC-4D6F-8F01-C625E0961F32}" type="slidenum">
              <a:rPr kumimoji="0" lang="es-ES" alt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7168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807EC4-56CB-4CAF-BB22-361CE0CB0956}" type="slidenum">
              <a:rPr kumimoji="0" lang="es-ES" alt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4291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909CE6-DEBC-4860-984D-2D0C3A67AB55}" type="slidenum">
              <a:rPr kumimoji="0" lang="es-ES" alt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132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E3DED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E3DED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1B30F7-A8C4-4D35-88E4-15891E58F1F6}" type="slidenum">
              <a:rPr kumimoji="0" lang="en-US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E3DED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E3DED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60280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CFA9D3-7037-437F-B82E-55BB0EFA4D35}" type="slidenum">
              <a:rPr kumimoji="0" lang="es-ES" alt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0565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93F614-DE4A-4A6A-A04F-FD3C7F0B44DF}" type="slidenum">
              <a:rPr kumimoji="0" lang="es-ES" alt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6107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94EA1C-3223-4C0F-A644-CCDE2B9D6A96}" type="slidenum">
              <a:rPr kumimoji="0" lang="es-ES" alt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7722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F999C3-B6C4-47D4-86EC-D2F73EEB70E7}" type="slidenum">
              <a:rPr kumimoji="0" lang="es-ES" alt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8136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93D37A-F6D2-4601-AA3A-5F2472A8EDDF}" type="slidenum">
              <a:rPr kumimoji="0" lang="es-ES" alt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6302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7B42C4-E344-4DDF-BBA0-FB4F8F9B3C1A}" type="slidenum">
              <a:rPr kumimoji="0" lang="es-ES" alt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2263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66F21C-324B-4817-B15E-9D988AECE73A}" type="slidenum">
              <a:rPr kumimoji="0" lang="es-ES" alt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0635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635CD5-44CB-4ED0-803B-DBE160D3162B}" type="slidenum">
              <a:rPr kumimoji="0" lang="es-ES" alt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7109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01130-22CC-4D6F-8F01-C625E0961F32}" type="slidenum">
              <a:rPr kumimoji="0" lang="es-ES" alt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9563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807EC4-56CB-4CAF-BB22-361CE0CB0956}" type="slidenum">
              <a:rPr kumimoji="0" lang="es-ES" alt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535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74764"/>
            <a:ext cx="1554480" cy="6400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635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74765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kumimoji="0" lang="en-US" sz="6200" b="0" i="0" u="none" strike="noStrike" kern="1200" cap="all" spc="-100" normalizeH="0" baseline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32914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E3DED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572D34-2B42-489B-8C15-09832788EF0D}" type="slidenum">
              <a:rPr kumimoji="0" lang="en-US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E3DED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E3DED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12106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909CE6-DEBC-4860-984D-2D0C3A67AB55}" type="slidenum">
              <a:rPr kumimoji="0" lang="es-ES" alt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3631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CFA9D3-7037-437F-B82E-55BB0EFA4D35}" type="slidenum">
              <a:rPr kumimoji="0" lang="es-ES" alt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6620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93F614-DE4A-4A6A-A04F-FD3C7F0B44DF}" type="slidenum">
              <a:rPr kumimoji="0" lang="es-ES" alt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9047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94EA1C-3223-4C0F-A644-CCDE2B9D6A96}" type="slidenum">
              <a:rPr kumimoji="0" lang="es-ES" alt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4603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F999C3-B6C4-47D4-86EC-D2F73EEB70E7}" type="slidenum">
              <a:rPr kumimoji="0" lang="es-ES" alt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3465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93D37A-F6D2-4601-AA3A-5F2472A8EDDF}" type="slidenum">
              <a:rPr kumimoji="0" lang="es-ES" alt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0386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7B42C4-E344-4DDF-BBA0-FB4F8F9B3C1A}" type="slidenum">
              <a:rPr kumimoji="0" lang="es-ES" alt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2034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66F21C-324B-4817-B15E-9D988AECE73A}" type="slidenum">
              <a:rPr kumimoji="0" lang="es-ES" alt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878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E3DED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E3DED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8EA9A5-FEA6-4445-A3B5-C5917472E5AE}" type="slidenum">
              <a:rPr kumimoji="0" lang="en-US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E3DED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E3DED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2060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E3DED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E3DED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3C2861-7C85-48D7-90DA-F429272A9B10}" type="slidenum">
              <a:rPr kumimoji="0" lang="en-US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E3DED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E3DED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6136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E3DED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E3DED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21A19F-04E1-408C-B8D8-C051085D5DA7}" type="slidenum">
              <a:rPr kumimoji="0" lang="en-US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E3DED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E3DED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0157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E3DED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E3DED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6DB65A-1E17-447E-B1D5-E5AAA5979BBC}" type="slidenum">
              <a:rPr kumimoji="0" lang="en-US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E3DED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E3DED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6996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07336" y="292608"/>
            <a:ext cx="6163056" cy="6272784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noFill/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E3DED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505454" y="6265818"/>
            <a:ext cx="3950208" cy="274320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E3DED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B879B8-0628-4C20-AB4F-1DF055CD8DDA}" type="slidenum">
              <a:rPr kumimoji="0" lang="en-US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84162" y="292608"/>
            <a:ext cx="1956816" cy="6272784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89089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tx1"/>
          </a:solidFill>
          <a:ln w="635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6884162" y="292608"/>
            <a:ext cx="1956816" cy="6272784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bg1">
              <a:lumMod val="50000"/>
              <a:lumOff val="5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12700" dist="63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12700" dist="63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8E458F-F9A3-4745-9D3F-E7B19891338F}" type="slidenum">
              <a:rPr kumimoji="0" lang="en-US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E3DED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E3DED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6896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9" name="Rectangle 8"/>
          <p:cNvSpPr/>
          <p:nvPr/>
        </p:nvSpPr>
        <p:spPr>
          <a:xfrm>
            <a:off x="292608" y="292608"/>
            <a:ext cx="8558784" cy="6272784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7338" y="6265818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E3DED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265818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E3DED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3555" y="6265818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980A50-2062-4FF0-B8E6-2D3DC7AD8CEA}" type="slidenum">
              <a:rPr kumimoji="0" lang="en-US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E3DED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E3DED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40550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07460A-C229-4F79-A0B5-A5C2868107E7}" type="slidenum">
              <a:rPr kumimoji="0" lang="es-ES" alt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422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07460A-C229-4F79-A0B5-A5C2868107E7}" type="slidenum">
              <a:rPr kumimoji="0" lang="es-ES" alt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898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6943" y="24384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4400" dirty="0" smtClean="0"/>
              <a:t>Scientific Method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929259" y="3505200"/>
            <a:ext cx="7287768" cy="502920"/>
          </a:xfrm>
        </p:spPr>
        <p:txBody>
          <a:bodyPr>
            <a:noAutofit/>
          </a:bodyPr>
          <a:lstStyle/>
          <a:p>
            <a:r>
              <a:rPr lang="en-US" sz="2400" dirty="0" smtClean="0"/>
              <a:t>A process used to find answers to questions.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3541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630167" y="1225689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b="1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6+7. </a:t>
            </a:r>
            <a:r>
              <a:rPr lang="en-US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Record and analyze data</a:t>
            </a:r>
          </a:p>
          <a:p>
            <a:pPr lvl="0">
              <a:buClr>
                <a:schemeClr val="dk1"/>
              </a:buClr>
            </a:pPr>
            <a:endParaRPr lang="en-US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buClr>
                <a:schemeClr val="dk1"/>
              </a:buClr>
              <a:buSzPct val="25000"/>
            </a:pPr>
            <a:r>
              <a:rPr lang="en-US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Data are statistically analyzed and are showed in tables and charts or diagrams.</a:t>
            </a:r>
            <a:endParaRPr lang="en-US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buClr>
                <a:schemeClr val="dk1"/>
              </a:buClr>
            </a:pPr>
            <a:endParaRPr lang="en-US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buClr>
                <a:schemeClr val="dk1"/>
              </a:buClr>
            </a:pPr>
            <a:endParaRPr lang="en-US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buClr>
                <a:schemeClr val="dk1"/>
              </a:buClr>
            </a:pPr>
            <a:endParaRPr lang="en-US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buClr>
                <a:schemeClr val="dk1"/>
              </a:buClr>
              <a:buSzPct val="25000"/>
            </a:pPr>
            <a:r>
              <a:rPr lang="en-US" b="1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8. </a:t>
            </a:r>
            <a:r>
              <a:rPr lang="en-US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State your conclusion</a:t>
            </a:r>
          </a:p>
          <a:p>
            <a:pPr lvl="0">
              <a:buClr>
                <a:schemeClr val="dk1"/>
              </a:buClr>
            </a:pPr>
            <a:endParaRPr lang="en-US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buClr>
                <a:schemeClr val="dk1"/>
              </a:buClr>
              <a:buSzPct val="25000"/>
            </a:pPr>
            <a:r>
              <a:rPr lang="en-US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 conclusion is an answer to the problem. It must support the hypothesis.</a:t>
            </a:r>
          </a:p>
          <a:p>
            <a:pPr lvl="0">
              <a:buClr>
                <a:schemeClr val="dk1"/>
              </a:buClr>
              <a:buSzPct val="25000"/>
            </a:pPr>
            <a:endParaRPr lang="en-US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buClr>
                <a:schemeClr val="dk1"/>
              </a:buClr>
              <a:buSzPct val="25000"/>
            </a:pPr>
            <a:r>
              <a:rPr lang="en-US" b="1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9. </a:t>
            </a:r>
            <a:r>
              <a:rPr lang="en-US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Report your findings</a:t>
            </a:r>
          </a:p>
          <a:p>
            <a:pPr lvl="0">
              <a:buClr>
                <a:schemeClr val="dk1"/>
              </a:buClr>
            </a:pPr>
            <a:endParaRPr lang="en-US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buClr>
                <a:schemeClr val="dk1"/>
              </a:buClr>
              <a:buSzPct val="25000"/>
            </a:pPr>
            <a:r>
              <a:rPr lang="en-US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Finally, it will be good to have someone else look at your findings to help you find any mistakes or unusual results.</a:t>
            </a:r>
          </a:p>
        </p:txBody>
      </p:sp>
      <p:pic>
        <p:nvPicPr>
          <p:cNvPr id="3" name="Picture 4" descr="Resultado de imagen de analizar dat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746" y="1335719"/>
            <a:ext cx="1984068" cy="106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Resultado de imagen de conclusio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2" t="4576" r="11107" b="10051"/>
          <a:stretch/>
        </p:blipFill>
        <p:spPr bwMode="auto">
          <a:xfrm>
            <a:off x="1446061" y="3149246"/>
            <a:ext cx="1142808" cy="1356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37444" y="5251161"/>
            <a:ext cx="1388182" cy="1388182"/>
          </a:xfrm>
          <a:prstGeom prst="rect">
            <a:avLst/>
          </a:prstGeom>
        </p:spPr>
      </p:pic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569975" y="699278"/>
            <a:ext cx="8215249" cy="22797"/>
          </a:xfrm>
          <a:prstGeom prst="line">
            <a:avLst/>
          </a:prstGeom>
          <a:noFill/>
          <a:ln w="57150" cmpd="thinThick">
            <a:solidFill>
              <a:schemeClr val="accent1">
                <a:lumMod val="2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68312" y="311658"/>
            <a:ext cx="33264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s-ES" sz="1800" b="0" i="0" u="none" strike="noStrike" kern="1200" cap="none" spc="0" normalizeH="0" baseline="0" noProof="1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Copperplate Gothic Bold" panose="020E0705020206020404" pitchFamily="34" charset="0"/>
                <a:ea typeface="+mn-ea"/>
                <a:cs typeface="Arial" panose="020B0604020202020204" pitchFamily="34" charset="0"/>
              </a:rPr>
              <a:t>Scientific</a:t>
            </a:r>
            <a:r>
              <a:rPr kumimoji="0" lang="en-GB" altLang="es-ES" sz="1800" b="0" i="0" u="none" strike="noStrike" kern="1200" cap="none" spc="0" normalizeH="0" noProof="1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Copperplate Gothic Bold" panose="020E0705020206020404" pitchFamily="34" charset="0"/>
                <a:ea typeface="+mn-ea"/>
                <a:cs typeface="Arial" panose="020B0604020202020204" pitchFamily="34" charset="0"/>
              </a:rPr>
              <a:t> Method</a:t>
            </a:r>
            <a:endParaRPr kumimoji="0" lang="en-GB" altLang="es-ES" sz="1800" b="0" i="0" u="none" strike="noStrike" kern="1200" cap="none" spc="0" normalizeH="0" baseline="0" noProof="1">
              <a:ln>
                <a:noFill/>
              </a:ln>
              <a:solidFill>
                <a:schemeClr val="accent1">
                  <a:lumMod val="25000"/>
                </a:schemeClr>
              </a:solidFill>
              <a:effectLst/>
              <a:uLnTx/>
              <a:uFillTx/>
              <a:latin typeface="Copperplate Gothic Bold" panose="020E07050202060204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22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69975" y="1041730"/>
            <a:ext cx="784555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b="1" dirty="0" smtClean="0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3. </a:t>
            </a:r>
            <a:r>
              <a:rPr lang="en-US" b="1" dirty="0" smtClean="0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What </a:t>
            </a:r>
            <a:r>
              <a:rPr lang="en-US" b="1" dirty="0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if your conclusion doesn’t support your hypothesis?</a:t>
            </a:r>
          </a:p>
          <a:p>
            <a:pPr lvl="0">
              <a:buClr>
                <a:schemeClr val="dk1"/>
              </a:buClr>
            </a:pPr>
            <a:endParaRPr lang="en-US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>
              <a:buClr>
                <a:schemeClr val="dk1"/>
              </a:buClr>
              <a:buAutoNum type="arabicPeriod"/>
            </a:pPr>
            <a:r>
              <a:rPr lang="en-US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Repeat the experiment to </a:t>
            </a:r>
            <a:r>
              <a:rPr lang="en-US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make sure that there has been no error in the </a:t>
            </a:r>
            <a:r>
              <a:rPr lang="en-US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procedure. If the results are the same:</a:t>
            </a:r>
          </a:p>
          <a:p>
            <a:pPr marL="342900" lvl="0" indent="-342900">
              <a:buClr>
                <a:schemeClr val="dk1"/>
              </a:buClr>
              <a:buAutoNum type="arabicPeriod"/>
            </a:pPr>
            <a:endParaRPr lang="en-US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>
              <a:buClr>
                <a:schemeClr val="dk1"/>
              </a:buClr>
              <a:buAutoNum type="arabicPeriod"/>
            </a:pPr>
            <a:r>
              <a:rPr lang="en-US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Review the experiment design and verify that you have considered all the variables. In this point, review previous researches is useful.</a:t>
            </a:r>
          </a:p>
          <a:p>
            <a:pPr marL="342900" lvl="0" indent="-342900">
              <a:buClr>
                <a:schemeClr val="dk1"/>
              </a:buClr>
              <a:buAutoNum type="arabicPeriod"/>
            </a:pPr>
            <a:endParaRPr lang="en-US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>
              <a:buClr>
                <a:schemeClr val="dk1"/>
              </a:buClr>
              <a:buAutoNum type="arabicPeriod"/>
            </a:pPr>
            <a:r>
              <a:rPr lang="en-US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Reject the hypothesis and state an new one. Perform a new experiment until your results confirm your hypothesis. </a:t>
            </a:r>
            <a:endParaRPr lang="en-US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" name="Line 5"/>
          <p:cNvSpPr>
            <a:spLocks noChangeShapeType="1"/>
          </p:cNvSpPr>
          <p:nvPr/>
        </p:nvSpPr>
        <p:spPr bwMode="auto">
          <a:xfrm flipV="1">
            <a:off x="569975" y="699278"/>
            <a:ext cx="8215249" cy="22797"/>
          </a:xfrm>
          <a:prstGeom prst="line">
            <a:avLst/>
          </a:prstGeom>
          <a:noFill/>
          <a:ln w="57150" cmpd="thinThick">
            <a:solidFill>
              <a:schemeClr val="accent1">
                <a:lumMod val="2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68312" y="329946"/>
            <a:ext cx="33264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Copperplate Gothic Bold" panose="020E0705020206020404" pitchFamily="34" charset="0"/>
                <a:ea typeface="+mn-ea"/>
                <a:cs typeface="Arial" panose="020B0604020202020204" pitchFamily="34" charset="0"/>
              </a:rPr>
              <a:t>Scientific</a:t>
            </a:r>
            <a:r>
              <a:rPr kumimoji="0" lang="es-ES" altLang="es-ES" sz="18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Copperplate Gothic Bold" panose="020E07050202060204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altLang="es-ES" sz="1800" b="0" i="0" u="none" strike="noStrike" kern="1200" cap="none" spc="0" normalizeH="0" noProof="0" dirty="0" err="1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Copperplate Gothic Bold" panose="020E0705020206020404" pitchFamily="34" charset="0"/>
                <a:ea typeface="+mn-ea"/>
                <a:cs typeface="Arial" panose="020B0604020202020204" pitchFamily="34" charset="0"/>
              </a:rPr>
              <a:t>Method</a:t>
            </a:r>
            <a:endParaRPr kumimoji="0" lang="es-ES" altLang="es-ES" sz="18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25000"/>
                </a:schemeClr>
              </a:solidFill>
              <a:effectLst/>
              <a:uLnTx/>
              <a:uFillTx/>
              <a:latin typeface="Copperplate Gothic Bold" panose="020E07050202060204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3250" name="Picture 2" descr="Resultado de imagen de conclus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857" y="3727637"/>
            <a:ext cx="2048256" cy="299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3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de scientific metho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407" y="960120"/>
            <a:ext cx="6914384" cy="569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ine 5"/>
          <p:cNvSpPr>
            <a:spLocks noChangeShapeType="1"/>
          </p:cNvSpPr>
          <p:nvPr/>
        </p:nvSpPr>
        <p:spPr bwMode="auto">
          <a:xfrm flipV="1">
            <a:off x="569975" y="699278"/>
            <a:ext cx="8215249" cy="22797"/>
          </a:xfrm>
          <a:prstGeom prst="line">
            <a:avLst/>
          </a:prstGeom>
          <a:noFill/>
          <a:ln w="57150" cmpd="thinThick">
            <a:solidFill>
              <a:schemeClr val="accent1">
                <a:lumMod val="2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68312" y="275082"/>
            <a:ext cx="33264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s-ES" sz="1800" b="0" i="0" u="none" strike="noStrike" kern="1200" cap="none" spc="0" normalizeH="0" baseline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Copperplate Gothic Bold" panose="020E0705020206020404" pitchFamily="34" charset="0"/>
                <a:ea typeface="+mn-ea"/>
                <a:cs typeface="Arial" panose="020B0604020202020204" pitchFamily="34" charset="0"/>
              </a:rPr>
              <a:t>Scientific</a:t>
            </a:r>
            <a:r>
              <a:rPr kumimoji="0" lang="en-GB" altLang="es-ES" sz="1800" b="0" i="0" u="none" strike="noStrike" kern="1200" cap="none" spc="0" normalizeH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Copperplate Gothic Bold" panose="020E0705020206020404" pitchFamily="34" charset="0"/>
                <a:ea typeface="+mn-ea"/>
                <a:cs typeface="Arial" panose="020B0604020202020204" pitchFamily="34" charset="0"/>
              </a:rPr>
              <a:t> Method</a:t>
            </a:r>
            <a:endParaRPr kumimoji="0" lang="en-GB" altLang="es-ES" sz="1800" b="0" i="0" u="none" strike="noStrike" kern="1200" cap="none" spc="0" normalizeH="0" baseline="0" dirty="0">
              <a:ln>
                <a:noFill/>
              </a:ln>
              <a:solidFill>
                <a:schemeClr val="accent1">
                  <a:lumMod val="25000"/>
                </a:schemeClr>
              </a:solidFill>
              <a:effectLst/>
              <a:uLnTx/>
              <a:uFillTx/>
              <a:latin typeface="Copperplate Gothic Bold" panose="020E07050202060204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41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36"/>
          <p:cNvSpPr txBox="1"/>
          <p:nvPr/>
        </p:nvSpPr>
        <p:spPr>
          <a:xfrm>
            <a:off x="677098" y="1325880"/>
            <a:ext cx="8001000" cy="708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As a student, you can explore the world and solve everyday problems using the scientific method. </a:t>
            </a:r>
          </a:p>
        </p:txBody>
      </p:sp>
      <p:pic>
        <p:nvPicPr>
          <p:cNvPr id="3" name="Picture 2" descr="Resultado de imagen de mÃ©todo cientÃ­fic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834" y="3012613"/>
            <a:ext cx="6391529" cy="3254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ine 5"/>
          <p:cNvSpPr>
            <a:spLocks noChangeShapeType="1"/>
          </p:cNvSpPr>
          <p:nvPr/>
        </p:nvSpPr>
        <p:spPr bwMode="auto">
          <a:xfrm flipV="1">
            <a:off x="569975" y="699278"/>
            <a:ext cx="8215249" cy="22797"/>
          </a:xfrm>
          <a:prstGeom prst="line">
            <a:avLst/>
          </a:prstGeom>
          <a:noFill/>
          <a:ln w="57150" cmpd="thinThick">
            <a:solidFill>
              <a:schemeClr val="accent1">
                <a:lumMod val="2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68312" y="275082"/>
            <a:ext cx="33264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s-ES" sz="1800" b="0" i="0" u="none" strike="noStrike" kern="1200" cap="none" spc="0" normalizeH="0" baseline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Copperplate Gothic Bold" panose="020E0705020206020404" pitchFamily="34" charset="0"/>
                <a:ea typeface="+mn-ea"/>
                <a:cs typeface="Arial" panose="020B0604020202020204" pitchFamily="34" charset="0"/>
              </a:rPr>
              <a:t>Scientific</a:t>
            </a:r>
            <a:r>
              <a:rPr kumimoji="0" lang="en-GB" altLang="es-ES" sz="1800" b="0" i="0" u="none" strike="noStrike" kern="1200" cap="none" spc="0" normalizeH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Copperplate Gothic Bold" panose="020E0705020206020404" pitchFamily="34" charset="0"/>
                <a:ea typeface="+mn-ea"/>
                <a:cs typeface="Arial" panose="020B0604020202020204" pitchFamily="34" charset="0"/>
              </a:rPr>
              <a:t> Method</a:t>
            </a:r>
            <a:endParaRPr kumimoji="0" lang="en-GB" altLang="es-ES" sz="1800" b="0" i="0" u="none" strike="noStrike" kern="1200" cap="none" spc="0" normalizeH="0" baseline="0" dirty="0">
              <a:ln>
                <a:noFill/>
              </a:ln>
              <a:solidFill>
                <a:schemeClr val="accent1">
                  <a:lumMod val="25000"/>
                </a:schemeClr>
              </a:solidFill>
              <a:effectLst/>
              <a:uLnTx/>
              <a:uFillTx/>
              <a:latin typeface="Copperplate Gothic Bold" panose="020E07050202060204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85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620850" y="2091719"/>
            <a:ext cx="467457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Observe the environment  </a:t>
            </a:r>
          </a:p>
          <a:p>
            <a:r>
              <a:rPr lang="en-US" sz="20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Make a question</a:t>
            </a:r>
          </a:p>
          <a:p>
            <a:r>
              <a:rPr lang="en-US" sz="20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20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Research your problem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State your hypothesis</a:t>
            </a:r>
          </a:p>
          <a:p>
            <a:r>
              <a:rPr lang="en-US" sz="20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Design and perform an experiment</a:t>
            </a:r>
          </a:p>
          <a:p>
            <a:pPr marL="447675"/>
            <a:r>
              <a:rPr lang="en-US" sz="2000" dirty="0" smtClean="0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5.1. Materials</a:t>
            </a:r>
          </a:p>
          <a:p>
            <a:pPr marL="447675"/>
            <a:r>
              <a:rPr lang="en-US" sz="2000" dirty="0" smtClean="0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5.2. Procedure</a:t>
            </a:r>
          </a:p>
          <a:p>
            <a:r>
              <a:rPr lang="en-US" sz="20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 Results</a:t>
            </a:r>
          </a:p>
          <a:p>
            <a:pPr marL="447675" defTabSz="447675"/>
            <a:r>
              <a:rPr lang="en-US" sz="2000" dirty="0" smtClean="0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6.1. Collect data</a:t>
            </a:r>
          </a:p>
          <a:p>
            <a:pPr marL="447675" defTabSz="447675"/>
            <a:r>
              <a:rPr lang="en-US" sz="2000" dirty="0" smtClean="0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6.2. Analyze data </a:t>
            </a:r>
          </a:p>
          <a:p>
            <a:r>
              <a:rPr lang="en-US" sz="20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 Discussion of results</a:t>
            </a:r>
          </a:p>
          <a:p>
            <a:r>
              <a:rPr lang="en-US" sz="20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8. Conclusions</a:t>
            </a:r>
            <a:endParaRPr lang="es-ES" sz="2000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Line 5"/>
          <p:cNvSpPr>
            <a:spLocks noChangeShapeType="1"/>
          </p:cNvSpPr>
          <p:nvPr/>
        </p:nvSpPr>
        <p:spPr bwMode="auto">
          <a:xfrm flipV="1">
            <a:off x="569975" y="607838"/>
            <a:ext cx="8215249" cy="22797"/>
          </a:xfrm>
          <a:prstGeom prst="line">
            <a:avLst/>
          </a:prstGeom>
          <a:noFill/>
          <a:ln w="57150" cmpd="thinThick">
            <a:solidFill>
              <a:schemeClr val="accent1">
                <a:lumMod val="2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68312" y="183642"/>
            <a:ext cx="33264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s-ES" sz="1800" b="0" i="0" u="none" strike="noStrike" kern="1200" cap="none" spc="0" normalizeH="0" baseline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Copperplate Gothic Bold" panose="020E0705020206020404" pitchFamily="34" charset="0"/>
                <a:ea typeface="+mn-ea"/>
                <a:cs typeface="Arial" panose="020B0604020202020204" pitchFamily="34" charset="0"/>
              </a:rPr>
              <a:t>Scientific</a:t>
            </a:r>
            <a:r>
              <a:rPr kumimoji="0" lang="en-GB" altLang="es-ES" sz="1800" b="0" i="0" u="none" strike="noStrike" kern="1200" cap="none" spc="0" normalizeH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Copperplate Gothic Bold" panose="020E0705020206020404" pitchFamily="34" charset="0"/>
                <a:ea typeface="+mn-ea"/>
                <a:cs typeface="Arial" panose="020B0604020202020204" pitchFamily="34" charset="0"/>
              </a:rPr>
              <a:t> Method</a:t>
            </a:r>
            <a:endParaRPr kumimoji="0" lang="en-GB" altLang="es-ES" sz="1800" b="0" i="0" u="none" strike="noStrike" kern="1200" cap="none" spc="0" normalizeH="0" baseline="0" dirty="0">
              <a:ln>
                <a:noFill/>
              </a:ln>
              <a:solidFill>
                <a:schemeClr val="accent1">
                  <a:lumMod val="25000"/>
                </a:schemeClr>
              </a:solidFill>
              <a:effectLst/>
              <a:uLnTx/>
              <a:uFillTx/>
              <a:latin typeface="Copperplate Gothic Bold" panose="020E07050202060204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769857" y="943041"/>
            <a:ext cx="5525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Do </a:t>
            </a:r>
            <a:r>
              <a:rPr lang="es-ES" sz="2000" b="1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</a:t>
            </a:r>
            <a:r>
              <a:rPr lang="es-ES" sz="2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2000" b="1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experiment</a:t>
            </a:r>
            <a:r>
              <a:rPr lang="es-ES" sz="2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s-ES" sz="2000" b="1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write</a:t>
            </a:r>
            <a:r>
              <a:rPr lang="es-ES" sz="2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s-ES" sz="2000" b="1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report</a:t>
            </a:r>
            <a:endParaRPr lang="es-ES" sz="20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5"/>
          <p:cNvSpPr>
            <a:spLocks noChangeShapeType="1"/>
          </p:cNvSpPr>
          <p:nvPr/>
        </p:nvSpPr>
        <p:spPr bwMode="auto">
          <a:xfrm flipV="1">
            <a:off x="569975" y="699278"/>
            <a:ext cx="8215249" cy="22797"/>
          </a:xfrm>
          <a:prstGeom prst="line">
            <a:avLst/>
          </a:prstGeom>
          <a:noFill/>
          <a:ln w="57150" cmpd="thinThick">
            <a:solidFill>
              <a:schemeClr val="accent1">
                <a:lumMod val="2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468312" y="275082"/>
            <a:ext cx="33264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s-ES" sz="1800" b="0" i="0" u="none" strike="noStrike" kern="1200" cap="none" spc="0" normalizeH="0" baseline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Copperplate Gothic Bold" panose="020E0705020206020404" pitchFamily="34" charset="0"/>
                <a:ea typeface="+mn-ea"/>
                <a:cs typeface="Arial" panose="020B0604020202020204" pitchFamily="34" charset="0"/>
              </a:rPr>
              <a:t>Scientific</a:t>
            </a:r>
            <a:r>
              <a:rPr kumimoji="0" lang="en-GB" altLang="es-ES" sz="1800" b="0" i="0" u="none" strike="noStrike" kern="1200" cap="none" spc="0" normalizeH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Copperplate Gothic Bold" panose="020E0705020206020404" pitchFamily="34" charset="0"/>
                <a:ea typeface="+mn-ea"/>
                <a:cs typeface="Arial" panose="020B0604020202020204" pitchFamily="34" charset="0"/>
              </a:rPr>
              <a:t> Method</a:t>
            </a:r>
            <a:endParaRPr kumimoji="0" lang="en-GB" altLang="es-ES" sz="1800" b="0" i="0" u="none" strike="noStrike" kern="1200" cap="none" spc="0" normalizeH="0" baseline="0" dirty="0">
              <a:ln>
                <a:noFill/>
              </a:ln>
              <a:solidFill>
                <a:schemeClr val="accent1">
                  <a:lumMod val="25000"/>
                </a:schemeClr>
              </a:solidFill>
              <a:effectLst/>
              <a:uLnTx/>
              <a:uFillTx/>
              <a:latin typeface="Copperplate Gothic Bold" panose="020E07050202060204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330952" y="155186"/>
            <a:ext cx="3529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WRITE ON YOUR NOTEBOOK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352515" y="1025467"/>
            <a:ext cx="4650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002060"/>
                </a:solidFill>
                <a:latin typeface="Eras Light ITC" panose="020B0402030504020804" pitchFamily="34" charset="0"/>
              </a:rPr>
              <a:t>UNIT 1: SCIENTIFIC METHOD</a:t>
            </a:r>
            <a:endParaRPr lang="es-ES" sz="2400" b="1" dirty="0">
              <a:solidFill>
                <a:srgbClr val="002060"/>
              </a:solidFill>
              <a:latin typeface="Eras Light ITC" panose="020B04020305040208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777284" y="2057689"/>
            <a:ext cx="79278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 smtClean="0"/>
              <a:t>Science and pseudoscience</a:t>
            </a:r>
          </a:p>
          <a:p>
            <a:endParaRPr lang="en-GB" dirty="0" smtClean="0"/>
          </a:p>
          <a:p>
            <a:pPr marL="342900" indent="-342900"/>
            <a:r>
              <a:rPr lang="en-GB" dirty="0" smtClean="0"/>
              <a:t>2.	Scientific Method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GB" i="1" dirty="0" smtClean="0"/>
              <a:t>Definitio</a:t>
            </a:r>
            <a:r>
              <a:rPr lang="en-GB" dirty="0" smtClean="0"/>
              <a:t>n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GB" i="1" dirty="0" smtClean="0"/>
              <a:t>Steps</a:t>
            </a:r>
          </a:p>
          <a:p>
            <a:pPr marL="800100" lvl="1" indent="-342900">
              <a:buFont typeface="+mj-lt"/>
              <a:buAutoNum type="alphaLcParenR"/>
            </a:pPr>
            <a:endParaRPr lang="en-GB" dirty="0" smtClean="0"/>
          </a:p>
          <a:p>
            <a:pPr marL="342900" indent="-342900"/>
            <a:r>
              <a:rPr lang="en-GB" dirty="0" smtClean="0"/>
              <a:t>3.	What happen if the conclusions don`t match with the hypothesis?</a:t>
            </a:r>
          </a:p>
          <a:p>
            <a:pPr marL="342900" indent="-342900">
              <a:buAutoNum type="arabicPeriod"/>
            </a:pPr>
            <a:endParaRPr lang="en-GB" dirty="0" smtClean="0"/>
          </a:p>
          <a:p>
            <a:pPr marL="342900" indent="-342900"/>
            <a:r>
              <a:rPr lang="en-GB" dirty="0" smtClean="0"/>
              <a:t>4.	 Activity: </a:t>
            </a:r>
            <a:r>
              <a:rPr lang="en-GB" i="1" dirty="0" smtClean="0"/>
              <a:t>read and complete</a:t>
            </a:r>
            <a:endParaRPr lang="en-GB" dirty="0" smtClean="0"/>
          </a:p>
          <a:p>
            <a:endParaRPr lang="en-GB" dirty="0" smtClean="0"/>
          </a:p>
          <a:p>
            <a:pPr marL="342900" indent="-342900"/>
            <a:r>
              <a:rPr lang="en-GB" dirty="0" smtClean="0"/>
              <a:t>5.	Do your experiment</a:t>
            </a:r>
          </a:p>
        </p:txBody>
      </p:sp>
    </p:spTree>
    <p:extLst>
      <p:ext uri="{BB962C8B-B14F-4D97-AF65-F5344CB8AC3E}">
        <p14:creationId xmlns:p14="http://schemas.microsoft.com/office/powerpoint/2010/main" val="312896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5"/>
          <p:cNvSpPr>
            <a:spLocks noChangeShapeType="1"/>
          </p:cNvSpPr>
          <p:nvPr/>
        </p:nvSpPr>
        <p:spPr bwMode="auto">
          <a:xfrm flipV="1">
            <a:off x="569975" y="799862"/>
            <a:ext cx="8215249" cy="22797"/>
          </a:xfrm>
          <a:prstGeom prst="line">
            <a:avLst/>
          </a:prstGeom>
          <a:noFill/>
          <a:ln w="57150" cmpd="thinThick">
            <a:solidFill>
              <a:schemeClr val="accent1">
                <a:lumMod val="2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3587522"/>
              </p:ext>
            </p:extLst>
          </p:nvPr>
        </p:nvGraphicFramePr>
        <p:xfrm>
          <a:off x="869123" y="1824172"/>
          <a:ext cx="745236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70589">
                  <a:extLst>
                    <a:ext uri="{9D8B030D-6E8A-4147-A177-3AD203B41FA5}">
                      <a16:colId xmlns:a16="http://schemas.microsoft.com/office/drawing/2014/main" val="962472948"/>
                    </a:ext>
                  </a:extLst>
                </a:gridCol>
                <a:gridCol w="749808">
                  <a:extLst>
                    <a:ext uri="{9D8B030D-6E8A-4147-A177-3AD203B41FA5}">
                      <a16:colId xmlns:a16="http://schemas.microsoft.com/office/drawing/2014/main" val="922898127"/>
                    </a:ext>
                  </a:extLst>
                </a:gridCol>
                <a:gridCol w="731963">
                  <a:extLst>
                    <a:ext uri="{9D8B030D-6E8A-4147-A177-3AD203B41FA5}">
                      <a16:colId xmlns:a16="http://schemas.microsoft.com/office/drawing/2014/main" val="31868621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STATEMENT</a:t>
                      </a:r>
                      <a:endParaRPr lang="es-ES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YES</a:t>
                      </a:r>
                      <a:endParaRPr lang="es-ES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NO</a:t>
                      </a:r>
                      <a:endParaRPr lang="es-ES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7081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800" b="0" i="0" u="none" dirty="0" smtClean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The Earth revolves around the Sun.</a:t>
                      </a:r>
                      <a:endParaRPr lang="en-US" sz="1800" b="0" i="0" u="none" dirty="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s-ES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 </a:t>
                      </a:r>
                      <a:endParaRPr lang="es-ES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8722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u="none" dirty="0" smtClean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Friday the thirteenth is an unlucky day</a:t>
                      </a:r>
                      <a:endParaRPr lang="es-ES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0373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dirty="0" smtClean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Every cell comes from another cell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5637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u="none" dirty="0" smtClean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Our fate is written in the stars</a:t>
                      </a:r>
                      <a:endParaRPr lang="es-ES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3355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u="none" dirty="0" smtClean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When an object is heated, it will expand</a:t>
                      </a:r>
                      <a:endParaRPr lang="es-ES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3528324"/>
                  </a:ext>
                </a:extLst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3013208" y="1049387"/>
            <a:ext cx="23791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accent1">
                    <a:lumMod val="25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Is this a fact? </a:t>
            </a:r>
          </a:p>
        </p:txBody>
      </p:sp>
      <p:pic>
        <p:nvPicPr>
          <p:cNvPr id="6" name="Shape 114" descr="https://sciencesource2.pearsoncanada.ca/images/quiz_earthrotation.jpg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2271057" y="4210101"/>
            <a:ext cx="4443541" cy="2370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122" descr="http://nationwide-appraisals.com/wp-content/uploads/Friday-the-13th.jpg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3141176" y="4133088"/>
            <a:ext cx="2703302" cy="263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Resultado de imagen de MITOSI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83"/>
          <a:stretch/>
        </p:blipFill>
        <p:spPr bwMode="auto">
          <a:xfrm>
            <a:off x="1871929" y="4517208"/>
            <a:ext cx="5241797" cy="2253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esultado de imagen de ASTROLOG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384" y="4081321"/>
            <a:ext cx="5306887" cy="268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Shape 146" descr="http://resources0.news.com.au/images/2010/01/12/1225818/598540-buckled-tracks.jpg"/>
          <p:cNvPicPr preferRelativeResize="0"/>
          <p:nvPr/>
        </p:nvPicPr>
        <p:blipFill rotWithShape="1">
          <a:blip r:embed="rId6" cstate="print">
            <a:alphaModFix/>
          </a:blip>
          <a:srcRect/>
          <a:stretch/>
        </p:blipFill>
        <p:spPr>
          <a:xfrm>
            <a:off x="2371911" y="4081321"/>
            <a:ext cx="4241833" cy="268979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ángulo 7"/>
          <p:cNvSpPr/>
          <p:nvPr/>
        </p:nvSpPr>
        <p:spPr>
          <a:xfrm>
            <a:off x="6958035" y="2234083"/>
            <a:ext cx="494873" cy="301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ES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7713939" y="2599843"/>
            <a:ext cx="494873" cy="301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ES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7039783" y="2954834"/>
            <a:ext cx="494873" cy="301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ES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7713938" y="3332655"/>
            <a:ext cx="494873" cy="301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ES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7021494" y="3708806"/>
            <a:ext cx="494873" cy="2871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ES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468312" y="430530"/>
            <a:ext cx="398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Copperplate Gothic Bold" panose="020E0705020206020404" pitchFamily="34" charset="0"/>
                <a:ea typeface="+mn-ea"/>
                <a:cs typeface="Arial" panose="020B0604020202020204" pitchFamily="34" charset="0"/>
              </a:rPr>
              <a:t>Science</a:t>
            </a:r>
            <a:r>
              <a:rPr kumimoji="0" lang="es-ES" alt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Copperplate Gothic Bold" panose="020E0705020206020404" pitchFamily="34" charset="0"/>
                <a:ea typeface="+mn-ea"/>
                <a:cs typeface="Arial" panose="020B0604020202020204" pitchFamily="34" charset="0"/>
              </a:rPr>
              <a:t> and </a:t>
            </a:r>
            <a:r>
              <a:rPr kumimoji="0" lang="es-ES" altLang="es-E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Copperplate Gothic Bold" panose="020E0705020206020404" pitchFamily="34" charset="0"/>
                <a:ea typeface="+mn-ea"/>
                <a:cs typeface="Arial" panose="020B0604020202020204" pitchFamily="34" charset="0"/>
              </a:rPr>
              <a:t>Pseudoscience</a:t>
            </a:r>
            <a:endParaRPr kumimoji="0" lang="es-ES" altLang="es-ES" sz="18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25000"/>
                </a:schemeClr>
              </a:solidFill>
              <a:effectLst/>
              <a:uLnTx/>
              <a:uFillTx/>
              <a:latin typeface="Copperplate Gothic Bold" panose="020E07050202060204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70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5"/>
          <p:cNvSpPr>
            <a:spLocks noChangeShapeType="1"/>
          </p:cNvSpPr>
          <p:nvPr/>
        </p:nvSpPr>
        <p:spPr bwMode="auto">
          <a:xfrm flipV="1">
            <a:off x="569975" y="799862"/>
            <a:ext cx="8215249" cy="22797"/>
          </a:xfrm>
          <a:prstGeom prst="line">
            <a:avLst/>
          </a:prstGeom>
          <a:noFill/>
          <a:ln w="57150" cmpd="thinThick">
            <a:solidFill>
              <a:schemeClr val="accent1">
                <a:lumMod val="2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33604" y="1281799"/>
            <a:ext cx="79496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2400" b="1" dirty="0" smtClean="0">
                <a:solidFill>
                  <a:schemeClr val="accent1">
                    <a:lumMod val="25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Why can we determinate if they are or not facts? </a:t>
            </a:r>
            <a:endParaRPr lang="en-US" sz="2400" b="1" dirty="0">
              <a:solidFill>
                <a:schemeClr val="accent1">
                  <a:lumMod val="25000"/>
                </a:schemeClr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" name="Shape 152"/>
          <p:cNvSpPr txBox="1"/>
          <p:nvPr/>
        </p:nvSpPr>
        <p:spPr>
          <a:xfrm>
            <a:off x="866333" y="2037575"/>
            <a:ext cx="7622531" cy="138455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They have to be reliable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b="0" i="0" u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They have to be proved using the scientific method</a:t>
            </a:r>
          </a:p>
        </p:txBody>
      </p:sp>
      <p:pic>
        <p:nvPicPr>
          <p:cNvPr id="47106" name="Picture 2" descr="Resultado de imagen de metodo cientific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528" y="3716245"/>
            <a:ext cx="4187824" cy="314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68312" y="430530"/>
            <a:ext cx="398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Copperplate Gothic Bold" panose="020E0705020206020404" pitchFamily="34" charset="0"/>
                <a:ea typeface="+mn-ea"/>
                <a:cs typeface="Arial" panose="020B0604020202020204" pitchFamily="34" charset="0"/>
              </a:rPr>
              <a:t>Science</a:t>
            </a:r>
            <a:r>
              <a:rPr kumimoji="0" lang="es-ES" alt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Copperplate Gothic Bold" panose="020E0705020206020404" pitchFamily="34" charset="0"/>
                <a:ea typeface="+mn-ea"/>
                <a:cs typeface="Arial" panose="020B0604020202020204" pitchFamily="34" charset="0"/>
              </a:rPr>
              <a:t> and </a:t>
            </a:r>
            <a:r>
              <a:rPr kumimoji="0" lang="es-ES" altLang="es-E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Copperplate Gothic Bold" panose="020E0705020206020404" pitchFamily="34" charset="0"/>
                <a:ea typeface="+mn-ea"/>
                <a:cs typeface="Arial" panose="020B0604020202020204" pitchFamily="34" charset="0"/>
              </a:rPr>
              <a:t>Pseudoscience</a:t>
            </a:r>
            <a:endParaRPr kumimoji="0" lang="es-ES" altLang="es-ES" sz="18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25000"/>
                </a:schemeClr>
              </a:solidFill>
              <a:effectLst/>
              <a:uLnTx/>
              <a:uFillTx/>
              <a:latin typeface="Copperplate Gothic Bold" panose="020E07050202060204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99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468313" y="1736725"/>
            <a:ext cx="8316912" cy="3107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1938" indent="-2619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kumimoji="0" lang="en-GB" alt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kumimoji="0" lang="en-GB" alt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Science (Oxford dictionary): </a:t>
            </a:r>
            <a:r>
              <a:rPr kumimoji="0" lang="en-GB" altLang="es-ES" sz="2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altLang="es-E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intellectual and practical activity encompassing the systematic study of the structure and behaviour of the physical and natural world through observation and experiment.</a:t>
            </a:r>
            <a:endParaRPr kumimoji="0" lang="en-GB" altLang="es-E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61938" marR="0" lvl="0" indent="-261938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pPr lvl="0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kumimoji="0" lang="en-GB" alt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kumimoji="0" lang="en-GB" alt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Pseudoscience</a:t>
            </a:r>
            <a:r>
              <a:rPr kumimoji="0" lang="en-GB" alt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kumimoji="0" lang="en-GB" alt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altLang="es-ES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collection of beliefs or practices mistakenly regarded as being based on scientific method.</a:t>
            </a:r>
            <a:endParaRPr kumimoji="0" lang="en-GB" altLang="es-E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 flipV="1">
            <a:off x="569975" y="799862"/>
            <a:ext cx="8215249" cy="22797"/>
          </a:xfrm>
          <a:prstGeom prst="line">
            <a:avLst/>
          </a:prstGeom>
          <a:noFill/>
          <a:ln w="57150" cmpd="thinThick">
            <a:solidFill>
              <a:schemeClr val="accent1">
                <a:lumMod val="2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468312" y="430530"/>
            <a:ext cx="398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Copperplate Gothic Bold" panose="020E0705020206020404" pitchFamily="34" charset="0"/>
                <a:ea typeface="+mn-ea"/>
                <a:cs typeface="Arial" panose="020B0604020202020204" pitchFamily="34" charset="0"/>
              </a:rPr>
              <a:t>Science</a:t>
            </a:r>
            <a:r>
              <a:rPr kumimoji="0" lang="es-ES" alt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Copperplate Gothic Bold" panose="020E0705020206020404" pitchFamily="34" charset="0"/>
                <a:ea typeface="+mn-ea"/>
                <a:cs typeface="Arial" panose="020B0604020202020204" pitchFamily="34" charset="0"/>
              </a:rPr>
              <a:t> and </a:t>
            </a:r>
            <a:r>
              <a:rPr kumimoji="0" lang="es-ES" altLang="es-E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Copperplate Gothic Bold" panose="020E0705020206020404" pitchFamily="34" charset="0"/>
                <a:ea typeface="+mn-ea"/>
                <a:cs typeface="Arial" panose="020B0604020202020204" pitchFamily="34" charset="0"/>
              </a:rPr>
              <a:t>Pseudoscience</a:t>
            </a:r>
            <a:endParaRPr kumimoji="0" lang="es-ES" altLang="es-ES" sz="18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25000"/>
                </a:schemeClr>
              </a:solidFill>
              <a:effectLst/>
              <a:uLnTx/>
              <a:uFillTx/>
              <a:latin typeface="Copperplate Gothic Bold" panose="020E07050202060204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91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5"/>
          <p:cNvSpPr>
            <a:spLocks noChangeShapeType="1"/>
          </p:cNvSpPr>
          <p:nvPr/>
        </p:nvSpPr>
        <p:spPr bwMode="auto">
          <a:xfrm flipV="1">
            <a:off x="569975" y="623732"/>
            <a:ext cx="8215249" cy="27585"/>
          </a:xfrm>
          <a:prstGeom prst="line">
            <a:avLst/>
          </a:prstGeom>
          <a:noFill/>
          <a:ln w="57150" cmpd="thinThick">
            <a:solidFill>
              <a:schemeClr val="accent1">
                <a:lumMod val="2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468312" y="218014"/>
            <a:ext cx="3326447" cy="446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Copperplate Gothic Bold" panose="020E0705020206020404" pitchFamily="34" charset="0"/>
                <a:ea typeface="+mn-ea"/>
                <a:cs typeface="Arial" panose="020B0604020202020204" pitchFamily="34" charset="0"/>
              </a:rPr>
              <a:t>Scientific</a:t>
            </a:r>
            <a:r>
              <a:rPr kumimoji="0" lang="es-ES" alt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Copperplate Gothic Bold" panose="020E07050202060204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altLang="es-E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Copperplate Gothic Bold" panose="020E0705020206020404" pitchFamily="34" charset="0"/>
                <a:ea typeface="+mn-ea"/>
                <a:cs typeface="Arial" panose="020B0604020202020204" pitchFamily="34" charset="0"/>
              </a:rPr>
              <a:t>Method</a:t>
            </a:r>
            <a:endParaRPr kumimoji="0" lang="es-ES" altLang="es-ES" sz="18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25000"/>
                </a:schemeClr>
              </a:solidFill>
              <a:effectLst/>
              <a:uLnTx/>
              <a:uFillTx/>
              <a:latin typeface="Copperplate Gothic Bold" panose="020E07050202060204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hape 245"/>
          <p:cNvSpPr txBox="1"/>
          <p:nvPr/>
        </p:nvSpPr>
        <p:spPr>
          <a:xfrm>
            <a:off x="1048258" y="2125830"/>
            <a:ext cx="4520438" cy="708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Scientific Method is a systematic way of investigating in order to solve problems. </a:t>
            </a:r>
          </a:p>
        </p:txBody>
      </p:sp>
      <p:pic>
        <p:nvPicPr>
          <p:cNvPr id="7" name="Shape 246" descr="https://aos.iacpublishinglabs.com/question/aq/1400px-788px/systematic-observation-psychology_62ca7bb505ed13ff.jpg?domain=cx.aos.ask.com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1098550" y="3337560"/>
            <a:ext cx="4419854" cy="2550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Imagen relacionad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5" r="25533"/>
          <a:stretch/>
        </p:blipFill>
        <p:spPr bwMode="auto">
          <a:xfrm>
            <a:off x="5907024" y="1913112"/>
            <a:ext cx="2752344" cy="3990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1335024" y="98978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/>
            <a:r>
              <a:rPr lang="en-GB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	Scientific Method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GB" b="1" i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Definitio</a:t>
            </a:r>
            <a:r>
              <a:rPr lang="en-GB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GB" b="1" i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Steps</a:t>
            </a:r>
          </a:p>
        </p:txBody>
      </p:sp>
    </p:spTree>
    <p:extLst>
      <p:ext uri="{BB962C8B-B14F-4D97-AF65-F5344CB8AC3E}">
        <p14:creationId xmlns:p14="http://schemas.microsoft.com/office/powerpoint/2010/main" val="401075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53"/>
          <p:cNvSpPr txBox="1"/>
          <p:nvPr/>
        </p:nvSpPr>
        <p:spPr>
          <a:xfrm>
            <a:off x="951860" y="914080"/>
            <a:ext cx="7511265" cy="533564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000" b="1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Scientific Method involves </a:t>
            </a:r>
            <a:r>
              <a:rPr lang="en-US" sz="2000" b="1" i="0" u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8 </a:t>
            </a:r>
            <a:r>
              <a:rPr lang="en-US" sz="2000" b="1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steps: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20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0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1. Observation</a:t>
            </a:r>
          </a:p>
          <a:p>
            <a: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0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</a:p>
          <a:p>
            <a: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0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2. State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problem or ask 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questions</a:t>
            </a:r>
            <a:endParaRPr lang="en-US" sz="20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20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0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3. Research the problem</a:t>
            </a:r>
          </a:p>
          <a:p>
            <a: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endParaRPr lang="en-US" sz="20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0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4. </a:t>
            </a:r>
            <a:r>
              <a:rPr lang="en-US" sz="20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Propose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 hypothesis</a:t>
            </a:r>
          </a:p>
          <a:p>
            <a: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20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0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5.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Test your hypothesis by experimentation</a:t>
            </a:r>
          </a:p>
          <a:p>
            <a: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20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0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6.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Record and analyze 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data</a:t>
            </a:r>
          </a:p>
          <a:p>
            <a: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endParaRPr lang="en-US" sz="2000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0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7. </a:t>
            </a:r>
            <a:r>
              <a:rPr lang="en-US" sz="20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Discussion of results</a:t>
            </a:r>
            <a:endParaRPr lang="en-US" sz="20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20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0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8.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State a 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conclusion</a:t>
            </a:r>
            <a:endParaRPr lang="en-US" sz="20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" name="Line 5"/>
          <p:cNvSpPr>
            <a:spLocks noChangeShapeType="1"/>
          </p:cNvSpPr>
          <p:nvPr/>
        </p:nvSpPr>
        <p:spPr bwMode="auto">
          <a:xfrm flipV="1">
            <a:off x="569975" y="799862"/>
            <a:ext cx="8215249" cy="22797"/>
          </a:xfrm>
          <a:prstGeom prst="line">
            <a:avLst/>
          </a:prstGeom>
          <a:noFill/>
          <a:ln w="57150" cmpd="thinThick">
            <a:solidFill>
              <a:schemeClr val="accent1">
                <a:lumMod val="2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68312" y="430530"/>
            <a:ext cx="33264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Copperplate Gothic Bold" panose="020E0705020206020404" pitchFamily="34" charset="0"/>
                <a:ea typeface="+mn-ea"/>
                <a:cs typeface="Arial" panose="020B0604020202020204" pitchFamily="34" charset="0"/>
              </a:rPr>
              <a:t>Scientific</a:t>
            </a:r>
            <a:r>
              <a:rPr kumimoji="0" lang="es-ES" altLang="es-ES" sz="18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Copperplate Gothic Bold" panose="020E07050202060204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altLang="es-ES" sz="1800" b="0" i="0" u="none" strike="noStrike" kern="1200" cap="none" spc="0" normalizeH="0" noProof="0" dirty="0" err="1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Copperplate Gothic Bold" panose="020E0705020206020404" pitchFamily="34" charset="0"/>
                <a:ea typeface="+mn-ea"/>
                <a:cs typeface="Arial" panose="020B0604020202020204" pitchFamily="34" charset="0"/>
              </a:rPr>
              <a:t>Method</a:t>
            </a:r>
            <a:endParaRPr kumimoji="0" lang="es-ES" altLang="es-ES" sz="18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25000"/>
                </a:schemeClr>
              </a:solidFill>
              <a:effectLst/>
              <a:uLnTx/>
              <a:uFillTx/>
              <a:latin typeface="Copperplate Gothic Bold" panose="020E07050202060204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21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830068" y="1049679"/>
            <a:ext cx="59436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b="1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1+2. Observation and State </a:t>
            </a:r>
            <a:r>
              <a:rPr lang="en-US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</a:t>
            </a:r>
            <a:r>
              <a:rPr lang="en-US" b="1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problem</a:t>
            </a:r>
            <a:endParaRPr lang="en-US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buClr>
                <a:schemeClr val="dk1"/>
              </a:buClr>
              <a:buSzPct val="25000"/>
            </a:pPr>
            <a:r>
              <a:rPr lang="en-US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You </a:t>
            </a:r>
            <a:r>
              <a:rPr lang="en-US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observe something using your senses. What you see makes you ask a question or state a problem</a:t>
            </a:r>
            <a:r>
              <a:rPr lang="en-US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  <a:p>
            <a:pPr lvl="0">
              <a:buClr>
                <a:schemeClr val="dk1"/>
              </a:buClr>
              <a:buSzPct val="25000"/>
            </a:pPr>
            <a:endParaRPr lang="en-US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 algn="just">
              <a:buClr>
                <a:schemeClr val="dk1"/>
              </a:buClr>
              <a:buSzPct val="25000"/>
            </a:pPr>
            <a:r>
              <a:rPr lang="en-US" b="1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3. Research the problem</a:t>
            </a:r>
          </a:p>
          <a:p>
            <a:pPr lvl="0" algn="just">
              <a:buClr>
                <a:schemeClr val="dk1"/>
              </a:buClr>
              <a:buSzPct val="25000"/>
            </a:pPr>
            <a:r>
              <a:rPr lang="en-US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Learn what has been done before.</a:t>
            </a:r>
          </a:p>
          <a:p>
            <a:pPr lvl="0" algn="just">
              <a:buClr>
                <a:schemeClr val="dk1"/>
              </a:buClr>
              <a:buSzPct val="25000"/>
            </a:pPr>
            <a:r>
              <a:rPr lang="en-US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Resources include books, scientific journals, periodicals, magazines, interview, internet and encyclopedias.</a:t>
            </a:r>
          </a:p>
          <a:p>
            <a:pPr lvl="0" algn="just">
              <a:buClr>
                <a:schemeClr val="dk1"/>
              </a:buClr>
              <a:buSzPct val="25000"/>
            </a:pPr>
            <a:r>
              <a:rPr lang="en-US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Never plagiarize; always give credit when using another’s work.</a:t>
            </a:r>
          </a:p>
          <a:p>
            <a:pPr lvl="0" algn="just">
              <a:buClr>
                <a:schemeClr val="dk1"/>
              </a:buClr>
              <a:buSzPct val="25000"/>
            </a:pPr>
            <a:endParaRPr lang="en-US" b="1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 algn="just">
              <a:buClr>
                <a:schemeClr val="dk1"/>
              </a:buClr>
              <a:buSzPct val="25000"/>
            </a:pPr>
            <a:endParaRPr lang="en-US" b="1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 algn="just">
              <a:buClr>
                <a:schemeClr val="dk1"/>
              </a:buClr>
              <a:buSzPct val="25000"/>
            </a:pPr>
            <a:r>
              <a:rPr lang="en-US" b="1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4. Form a hypothesis</a:t>
            </a:r>
            <a:r>
              <a:rPr lang="en-US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</a:p>
          <a:p>
            <a:pPr lvl="0" algn="just">
              <a:buClr>
                <a:schemeClr val="dk1"/>
              </a:buClr>
            </a:pPr>
            <a:endParaRPr lang="en-US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 algn="just">
              <a:buClr>
                <a:schemeClr val="dk1"/>
              </a:buClr>
              <a:buSzPct val="25000"/>
            </a:pPr>
            <a:r>
              <a:rPr lang="en-US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 </a:t>
            </a:r>
            <a:r>
              <a:rPr lang="en-US" b="1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hypothesis</a:t>
            </a:r>
            <a:r>
              <a:rPr lang="en-US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is an educated guess or a simple statement that presents the possible solution to the problem.</a:t>
            </a:r>
          </a:p>
        </p:txBody>
      </p:sp>
      <p:pic>
        <p:nvPicPr>
          <p:cNvPr id="51202" name="Picture 2" descr="Imagen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75" y="2906869"/>
            <a:ext cx="1706341" cy="1706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8" name="Picture 8" descr="Imagen relacionad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6" r="10404"/>
          <a:stretch/>
        </p:blipFill>
        <p:spPr bwMode="auto">
          <a:xfrm>
            <a:off x="1058098" y="4776990"/>
            <a:ext cx="1110996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Line 5"/>
          <p:cNvSpPr>
            <a:spLocks noChangeShapeType="1"/>
          </p:cNvSpPr>
          <p:nvPr/>
        </p:nvSpPr>
        <p:spPr bwMode="auto">
          <a:xfrm flipV="1">
            <a:off x="569975" y="680990"/>
            <a:ext cx="8215249" cy="22797"/>
          </a:xfrm>
          <a:prstGeom prst="line">
            <a:avLst/>
          </a:prstGeom>
          <a:noFill/>
          <a:ln w="57150" cmpd="thinThick">
            <a:solidFill>
              <a:schemeClr val="accent1">
                <a:lumMod val="2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68312" y="311658"/>
            <a:ext cx="33264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Copperplate Gothic Bold" panose="020E0705020206020404" pitchFamily="34" charset="0"/>
                <a:ea typeface="+mn-ea"/>
                <a:cs typeface="Arial" panose="020B0604020202020204" pitchFamily="34" charset="0"/>
              </a:rPr>
              <a:t>Scientific</a:t>
            </a:r>
            <a:r>
              <a:rPr kumimoji="0" lang="es-ES" altLang="es-ES" sz="18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Copperplate Gothic Bold" panose="020E07050202060204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altLang="es-ES" sz="1800" b="0" i="0" u="none" strike="noStrike" kern="1200" cap="none" spc="0" normalizeH="0" noProof="0" dirty="0" err="1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Copperplate Gothic Bold" panose="020E0705020206020404" pitchFamily="34" charset="0"/>
                <a:ea typeface="+mn-ea"/>
                <a:cs typeface="Arial" panose="020B0604020202020204" pitchFamily="34" charset="0"/>
              </a:rPr>
              <a:t>Method</a:t>
            </a:r>
            <a:endParaRPr kumimoji="0" lang="es-ES" altLang="es-ES" sz="18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25000"/>
                </a:schemeClr>
              </a:solidFill>
              <a:effectLst/>
              <a:uLnTx/>
              <a:uFillTx/>
              <a:latin typeface="Copperplate Gothic Bold" panose="020E07050202060204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1210" name="Picture 10" descr="Resultado de imagen de fases metodo cientifico muÃ±eco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7" t="7872" r="10724" b="11296"/>
          <a:stretch/>
        </p:blipFill>
        <p:spPr bwMode="auto">
          <a:xfrm>
            <a:off x="1058098" y="844770"/>
            <a:ext cx="1435608" cy="175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99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826689" y="816429"/>
            <a:ext cx="53492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b="1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5. Test your hypothesis by experimentation</a:t>
            </a:r>
          </a:p>
          <a:p>
            <a:pPr lvl="0">
              <a:buClr>
                <a:schemeClr val="dk1"/>
              </a:buClr>
            </a:pPr>
            <a:endParaRPr lang="en-US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r>
              <a:rPr lang="en-US" altLang="en-US" dirty="0"/>
              <a:t>This is where you design your experiment. </a:t>
            </a:r>
          </a:p>
          <a:p>
            <a:r>
              <a:rPr lang="en-US" altLang="en-US" dirty="0"/>
              <a:t>The experiment is the testing of your hypothesis</a:t>
            </a:r>
            <a:r>
              <a:rPr lang="en-US" altLang="en-US" dirty="0" smtClean="0"/>
              <a:t>.</a:t>
            </a:r>
          </a:p>
        </p:txBody>
      </p:sp>
      <p:sp>
        <p:nvSpPr>
          <p:cNvPr id="3" name="Line 5"/>
          <p:cNvSpPr>
            <a:spLocks noChangeShapeType="1"/>
          </p:cNvSpPr>
          <p:nvPr/>
        </p:nvSpPr>
        <p:spPr bwMode="auto">
          <a:xfrm flipV="1">
            <a:off x="569975" y="699278"/>
            <a:ext cx="8215249" cy="22797"/>
          </a:xfrm>
          <a:prstGeom prst="line">
            <a:avLst/>
          </a:prstGeom>
          <a:noFill/>
          <a:ln w="57150" cmpd="thinThick">
            <a:solidFill>
              <a:schemeClr val="accent1">
                <a:lumMod val="2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68312" y="311658"/>
            <a:ext cx="33264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s-ES" sz="1800" b="0" i="0" u="none" strike="noStrike" kern="1200" cap="none" spc="0" normalizeH="0" baseline="0" noProof="1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Copperplate Gothic Bold" panose="020E0705020206020404" pitchFamily="34" charset="0"/>
                <a:ea typeface="+mn-ea"/>
                <a:cs typeface="Arial" panose="020B0604020202020204" pitchFamily="34" charset="0"/>
              </a:rPr>
              <a:t>Scientific</a:t>
            </a:r>
            <a:r>
              <a:rPr kumimoji="0" lang="en-GB" altLang="es-ES" sz="1800" b="0" i="0" u="none" strike="noStrike" kern="1200" cap="none" spc="0" normalizeH="0" noProof="1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Copperplate Gothic Bold" panose="020E0705020206020404" pitchFamily="34" charset="0"/>
                <a:ea typeface="+mn-ea"/>
                <a:cs typeface="Arial" panose="020B0604020202020204" pitchFamily="34" charset="0"/>
              </a:rPr>
              <a:t> Method</a:t>
            </a:r>
            <a:endParaRPr kumimoji="0" lang="en-GB" altLang="es-ES" sz="1800" b="0" i="0" u="none" strike="noStrike" kern="1200" cap="none" spc="0" normalizeH="0" baseline="0" noProof="1">
              <a:ln>
                <a:noFill/>
              </a:ln>
              <a:solidFill>
                <a:schemeClr val="accent1">
                  <a:lumMod val="25000"/>
                </a:schemeClr>
              </a:solidFill>
              <a:effectLst/>
              <a:uLnTx/>
              <a:uFillTx/>
              <a:latin typeface="Copperplate Gothic Bold" panose="020E07050202060204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2226" name="Picture 2" descr="Resultado de imagen de experimentaciÃ³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75" y="1013658"/>
            <a:ext cx="1232472" cy="123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659199" y="2387854"/>
            <a:ext cx="8036800" cy="4293483"/>
          </a:xfrm>
          <a:prstGeom prst="rect">
            <a:avLst/>
          </a:prstGeom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US" altLang="en-US" sz="14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Materials list</a:t>
            </a:r>
            <a:r>
              <a:rPr lang="en-US" alt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n-US" altLang="en-US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Make a </a:t>
            </a:r>
            <a:r>
              <a:rPr lang="en-US" altLang="en-US" sz="1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numbered list</a:t>
            </a:r>
            <a:r>
              <a:rPr lang="en-US" alt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everything you use to conduct your experiments.</a:t>
            </a:r>
          </a:p>
          <a:p>
            <a:pPr>
              <a:lnSpc>
                <a:spcPct val="150000"/>
              </a:lnSpc>
            </a:pPr>
            <a:r>
              <a:rPr lang="en-US" alt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US" altLang="en-US" sz="14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Procedure</a:t>
            </a:r>
            <a:r>
              <a:rPr lang="en-US" alt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explains the steps of your experiment. It is important to properly determine: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Independent Variable – the part of the experiment that you change to see how it affects the dependent variable. The independent variable is always graphed on the x-axis of a graph.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Dependent Variables – the part of the experiment that changes in response to the changes you make to the independent variable. The dependent variable is always graphed on the y-axis.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Treatments: In which way will the independent variable modify?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Control –Use it for comparing.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Sample size – good experiments have large sample sizes to increase the accuracy of results.</a:t>
            </a:r>
          </a:p>
          <a:p>
            <a:pPr>
              <a:lnSpc>
                <a:spcPct val="150000"/>
              </a:lnSpc>
            </a:pPr>
            <a:r>
              <a:rPr lang="en-US" alt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US" altLang="en-US" sz="14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Observations</a:t>
            </a:r>
            <a:r>
              <a:rPr lang="en-US" alt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record what happens in the experiment (what you see). Keep a log book or journal of everything you do and see, including errors.</a:t>
            </a:r>
          </a:p>
          <a:p>
            <a:pPr>
              <a:lnSpc>
                <a:spcPct val="150000"/>
              </a:lnSpc>
            </a:pPr>
            <a:r>
              <a:rPr lang="en-US" alt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lang="en-US" altLang="en-US" sz="14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Repetition</a:t>
            </a:r>
            <a:r>
              <a:rPr lang="en-US" alt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repeating experiments several times insure against experimental error and increase the size of results.</a:t>
            </a:r>
            <a:endParaRPr lang="en-US" alt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83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ppt/theme/theme2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838</TotalTime>
  <Words>724</Words>
  <Application>Microsoft Office PowerPoint</Application>
  <PresentationFormat>Presentación en pantalla (4:3)</PresentationFormat>
  <Paragraphs>135</Paragraphs>
  <Slides>14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14</vt:i4>
      </vt:variant>
    </vt:vector>
  </HeadingPairs>
  <TitlesOfParts>
    <vt:vector size="25" baseType="lpstr">
      <vt:lpstr>Arial</vt:lpstr>
      <vt:lpstr>Arial Black</vt:lpstr>
      <vt:lpstr>Calibri</vt:lpstr>
      <vt:lpstr>Century Gothic</vt:lpstr>
      <vt:lpstr>Copperplate Gothic Bold</vt:lpstr>
      <vt:lpstr>Eras Light ITC</vt:lpstr>
      <vt:lpstr>Tahoma</vt:lpstr>
      <vt:lpstr>Wingdings</vt:lpstr>
      <vt:lpstr>Savon</vt:lpstr>
      <vt:lpstr>Diseño predeterminado</vt:lpstr>
      <vt:lpstr>2_Diseño predeterminado</vt:lpstr>
      <vt:lpstr>Scientific Method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Method</dc:title>
  <dc:creator>Beatriz Lopez Lasala</dc:creator>
  <cp:lastModifiedBy>Beatriz Lopez Lasala</cp:lastModifiedBy>
  <cp:revision>56</cp:revision>
  <dcterms:created xsi:type="dcterms:W3CDTF">2018-08-13T09:14:12Z</dcterms:created>
  <dcterms:modified xsi:type="dcterms:W3CDTF">2019-09-19T20:17:51Z</dcterms:modified>
</cp:coreProperties>
</file>