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1" r:id="rId3"/>
    <p:sldId id="293" r:id="rId4"/>
    <p:sldId id="295" r:id="rId5"/>
    <p:sldId id="266" r:id="rId6"/>
    <p:sldId id="267" r:id="rId7"/>
    <p:sldId id="268" r:id="rId8"/>
    <p:sldId id="269" r:id="rId9"/>
    <p:sldId id="270" r:id="rId10"/>
    <p:sldId id="287" r:id="rId11"/>
    <p:sldId id="289" r:id="rId12"/>
    <p:sldId id="29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283" r:id="rId23"/>
    <p:sldId id="285" r:id="rId24"/>
    <p:sldId id="286" r:id="rId25"/>
    <p:sldId id="315" r:id="rId26"/>
    <p:sldId id="279" r:id="rId27"/>
    <p:sldId id="280" r:id="rId28"/>
    <p:sldId id="311" r:id="rId29"/>
    <p:sldId id="313" r:id="rId30"/>
    <p:sldId id="31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6" r:id="rId41"/>
    <p:sldId id="292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EF47F-D4BC-424F-9E8C-EF8AAB8D9FD4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B92740-3F05-4FF5-B4AC-54769D637768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6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9B70F5-E85D-464C-9280-A5E2428BF998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6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29BB1E-C21C-4672-ABE9-BBEF51CABDFD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7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7031-1E60-42FB-BC2A-85B56B0CE110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9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AF155-AED9-4AAB-80B5-2F6986F22B50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A58379-ECBB-47F3-A41C-73B4C36BE14C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B1EFE-DF4F-421B-9455-07059C622333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8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B81C9-F608-4A38-9AFE-2CBD5B0164A2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2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236F8-E5B6-4185-A1FB-F1D07695CCCF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B3EB2-0368-443D-8803-FF9785EB762C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51923-CA19-4B04-A593-00F9CD756C4F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364FC-18F0-4EAB-B1CE-3CDD593875FF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6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4635" y="394636"/>
            <a:ext cx="842210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CENA" pitchFamily="2" charset="0"/>
                <a:ea typeface="+mn-ea"/>
                <a:cs typeface="Arial" panose="020B0604020202020204" pitchFamily="34" charset="0"/>
              </a:rPr>
              <a:t>TEMA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CENA" pitchFamily="2" charset="0"/>
                <a:ea typeface="+mn-ea"/>
                <a:cs typeface="Arial" panose="020B0604020202020204" pitchFamily="34" charset="0"/>
              </a:rPr>
              <a:t>LA ORGANIZACIÓN DEL CUERPO HUMANO</a:t>
            </a:r>
          </a:p>
        </p:txBody>
      </p:sp>
      <p:pic>
        <p:nvPicPr>
          <p:cNvPr id="3" name="Picture 4" descr="http://3.bp.blogspot.com/-1MLLeOmBzNI/VCLet6B_9_I/AAAAAAAAA7Q/zwCF4A1Qr28/s1600/vitruv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61" y="2270993"/>
            <a:ext cx="4762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4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547003" y="1356053"/>
            <a:ext cx="799480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Contiene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material genético en su interior y está separado del resto de la célula por una envoltura porosa, la envoltura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permite el intercambio de moléculas con el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citoplasma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7284" name="Picture 6" descr="Núcleo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b="15013"/>
          <a:stretch>
            <a:fillRect/>
          </a:stretch>
        </p:blipFill>
        <p:spPr bwMode="auto">
          <a:xfrm>
            <a:off x="2417480" y="3069015"/>
            <a:ext cx="3785579" cy="36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2" descr="http://reproduccionasexual.galeon.com/images/pagina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17424" y="778518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NÚCLEO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8" name="CuadroTexto 7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1818" y="1944081"/>
            <a:ext cx="4805373" cy="4684156"/>
          </a:xfrm>
          <a:prstGeom prst="rect">
            <a:avLst/>
          </a:prstGeom>
        </p:spPr>
      </p:pic>
      <p:sp>
        <p:nvSpPr>
          <p:cNvPr id="6" name="9 Rectángulo"/>
          <p:cNvSpPr/>
          <p:nvPr/>
        </p:nvSpPr>
        <p:spPr>
          <a:xfrm>
            <a:off x="3811659" y="1097723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NÚCLEO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1" name="CuadroTexto 10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3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95288" y="1247608"/>
            <a:ext cx="8748712" cy="454483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S" dirty="0" smtClean="0">
              <a:solidFill>
                <a:srgbClr val="CC0000"/>
              </a:solidFill>
              <a:latin typeface="Segoe Script" panose="020B0504020000000003" pitchFamily="34" charset="0"/>
            </a:endParaRPr>
          </a:p>
          <a:p>
            <a:pPr algn="ctr" eaLnBrk="1" hangingPunct="1">
              <a:defRPr/>
            </a:pPr>
            <a:r>
              <a:rPr lang="es-ES" altLang="es-ES" dirty="0" smtClean="0">
                <a:solidFill>
                  <a:srgbClr val="CC0000"/>
                </a:solidFill>
                <a:latin typeface="Segoe Script" panose="020B0504020000000003" pitchFamily="34" charset="0"/>
              </a:rPr>
              <a:t>CITOPLASMA</a:t>
            </a:r>
          </a:p>
          <a:p>
            <a:pPr eaLnBrk="1" hangingPunct="1">
              <a:defRPr/>
            </a:pPr>
            <a:endParaRPr lang="es-ES" altLang="es-ES" dirty="0" smtClean="0">
              <a:latin typeface="Corbel" panose="020B0503020204020204" pitchFamily="34" charset="0"/>
            </a:endParaRP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700" dirty="0" smtClean="0">
                <a:latin typeface="Corbel" panose="020B0503020204020204" pitchFamily="34" charset="0"/>
              </a:rPr>
              <a:t>Es la parte de la célula comprendida entre la membrana plasmática y la nuclear. </a:t>
            </a: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700" dirty="0" smtClean="0">
                <a:latin typeface="Corbel" panose="020B0503020204020204" pitchFamily="34" charset="0"/>
              </a:rPr>
              <a:t>El intracelular está formado por una solución líquida denominado hialoplasma o </a:t>
            </a:r>
            <a:r>
              <a:rPr lang="es-ES" altLang="es-ES" sz="1700" dirty="0" err="1" smtClean="0">
                <a:latin typeface="Corbel" panose="020B0503020204020204" pitchFamily="34" charset="0"/>
              </a:rPr>
              <a:t>citosol</a:t>
            </a:r>
            <a:r>
              <a:rPr lang="es-ES" altLang="es-ES" sz="1700" dirty="0" smtClean="0">
                <a:latin typeface="Corbel" panose="020B0503020204020204" pitchFamily="34" charset="0"/>
              </a:rPr>
              <a:t> y orgánulos.</a:t>
            </a: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700" dirty="0" smtClean="0">
                <a:latin typeface="Corbel" panose="020B0503020204020204" pitchFamily="34" charset="0"/>
              </a:rPr>
              <a:t>En células eucariotas en citoplasma ocupa entre el 50 y 80% del volumen de la célula.</a:t>
            </a: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700" dirty="0" smtClean="0">
                <a:latin typeface="Corbel" panose="020B0503020204020204" pitchFamily="34" charset="0"/>
              </a:rPr>
              <a:t>Contiene: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700" dirty="0" smtClean="0">
                <a:latin typeface="Corbel" panose="020B0503020204020204" pitchFamily="34" charset="0"/>
              </a:rPr>
              <a:t>70-80% de agua. 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700" dirty="0" smtClean="0">
                <a:latin typeface="Corbel" panose="020B0503020204020204" pitchFamily="34" charset="0"/>
              </a:rPr>
              <a:t>20-30% proteínas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700" dirty="0" smtClean="0">
                <a:latin typeface="Corbel" panose="020B0503020204020204" pitchFamily="34" charset="0"/>
              </a:rPr>
              <a:t>Iones, moléculas orgánicas de pequeño tamaño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endParaRPr lang="es-ES" altLang="es-ES" sz="1700" dirty="0" smtClean="0">
              <a:latin typeface="Corbel" panose="020B0503020204020204" pitchFamily="34" charset="0"/>
            </a:endParaRPr>
          </a:p>
          <a:p>
            <a:pPr eaLnBrk="1" hangingPunct="1">
              <a:defRPr/>
            </a:pPr>
            <a:r>
              <a:rPr lang="es-ES" altLang="es-ES" sz="1700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Funciones: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latin typeface="Corbel" panose="020B0503020204020204" pitchFamily="34" charset="0"/>
              </a:rPr>
              <a:t>Regular el pH intracelular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latin typeface="Corbel" panose="020B0503020204020204" pitchFamily="34" charset="0"/>
              </a:rPr>
              <a:t>Compartimento donde se realizan la mayoría de las reacciones metabólicas: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5" name="CuadroTexto 4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5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7579" r="64799" b="68921"/>
          <a:stretch>
            <a:fillRect/>
          </a:stretch>
        </p:blipFill>
        <p:spPr bwMode="auto">
          <a:xfrm>
            <a:off x="1547813" y="4014788"/>
            <a:ext cx="6046787" cy="206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27088" y="784326"/>
            <a:ext cx="7777162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MEMBRANA PLASMÁTICA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Bicapa formada por lípidos y proteínas que rodea la célula. La aísla y regula el intercambio de sustancias con el exterior.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5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3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424514" y="694072"/>
            <a:ext cx="48593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RETICULO ENDOPLÁSMICO</a:t>
            </a:r>
          </a:p>
        </p:txBody>
      </p:sp>
      <p:pic>
        <p:nvPicPr>
          <p:cNvPr id="18435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19145" r="15262" b="7825"/>
          <a:stretch>
            <a:fillRect/>
          </a:stretch>
        </p:blipFill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5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75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87" y="641988"/>
            <a:ext cx="3213551" cy="22631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76"/>
          <a:stretch>
            <a:fillRect/>
          </a:stretch>
        </p:blipFill>
        <p:spPr bwMode="auto">
          <a:xfrm>
            <a:off x="863600" y="3756025"/>
            <a:ext cx="7705725" cy="2941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68313" y="3109913"/>
            <a:ext cx="38877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Retículo endoplasmático rugoso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716463" y="3181350"/>
            <a:ext cx="38877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Retículo endoplasmático liso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8" name="CuadroTexto 7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1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50825" y="765175"/>
            <a:ext cx="8618538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APARATO DE GOLGI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Orgánulo formado por conjuntos de cisternas aplanadas y apiladas.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En ellas se acumulan sustancias procedentes del retículo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endoplasmático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y se segregan al exterior mediante pequeñas vesículas que se forman en su periferia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5" name="CuadroTexto 4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60350"/>
            <a:ext cx="87677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ángulo 2"/>
          <p:cNvSpPr>
            <a:spLocks noChangeArrowheads="1"/>
          </p:cNvSpPr>
          <p:nvPr/>
        </p:nvSpPr>
        <p:spPr bwMode="auto">
          <a:xfrm>
            <a:off x="3635642" y="689389"/>
            <a:ext cx="2045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VACUOLAS</a:t>
            </a:r>
          </a:p>
        </p:txBody>
      </p:sp>
      <p:sp>
        <p:nvSpPr>
          <p:cNvPr id="96259" name="CuadroTexto 2"/>
          <p:cNvSpPr txBox="1">
            <a:spLocks noChangeArrowheads="1"/>
          </p:cNvSpPr>
          <p:nvPr/>
        </p:nvSpPr>
        <p:spPr bwMode="auto">
          <a:xfrm>
            <a:off x="791345" y="1264492"/>
            <a:ext cx="7272338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orgánulos membranosos más abundantes y característicos en las células vegetales pero no exclusivos de ellas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Funciones: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Mantenimiento de la turgencia celular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Digestión celular.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Almacenamiento de sustancias diversas.</a:t>
            </a:r>
          </a:p>
        </p:txBody>
      </p:sp>
      <p:pic>
        <p:nvPicPr>
          <p:cNvPr id="96260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14" y="3717032"/>
            <a:ext cx="3456384" cy="29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i="1" dirty="0" smtClean="0">
                <a:latin typeface="Calibri" pitchFamily="34" charset="0"/>
              </a:rPr>
              <a:t>4ª Sesión</a:t>
            </a:r>
            <a:endParaRPr lang="es-ES" sz="1600" i="1" dirty="0">
              <a:latin typeface="Calibri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470275" y="712410"/>
            <a:ext cx="2376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LISOSOMAS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9750" y="1220788"/>
            <a:ext cx="8208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Son orgánulos con membrana donde se realiza la digestión celular</a:t>
            </a:r>
          </a:p>
        </p:txBody>
      </p:sp>
      <p:pic>
        <p:nvPicPr>
          <p:cNvPr id="24580" name="Picture 6" descr="lysosome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14538"/>
            <a:ext cx="5688012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7" name="CuadroTexto 6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linklearning.com/useruploads/ctx/a/20339949/r/s/3329119/01BloqueIUnidad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5" y="1354818"/>
            <a:ext cx="7640889" cy="5367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23465" y="862990"/>
            <a:ext cx="846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NIVELES DE ORGANIZACIÓN DE LOS SERES VIVOS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5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408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"/>
          <a:stretch>
            <a:fillRect/>
          </a:stretch>
        </p:blipFill>
        <p:spPr bwMode="auto">
          <a:xfrm>
            <a:off x="900113" y="3327400"/>
            <a:ext cx="3384550" cy="350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6" descr="mitochond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327400"/>
            <a:ext cx="37449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56702" y="535422"/>
            <a:ext cx="842486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MITOCONDRIAS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Orgánulos esféricos o alargados con una doble membrana que forma crestas hacia el interior.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El interior se llama matriz y contiene ADN mitocondrial y las moléculas necesarias para la respiración celular.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La respiración celular es el proceso a partir del cual la célula obtiene energía.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7" name="CuadroTexto 6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9" descr="ribosom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31" y="3498850"/>
            <a:ext cx="5184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ángulo 1"/>
          <p:cNvSpPr>
            <a:spLocks noChangeArrowheads="1"/>
          </p:cNvSpPr>
          <p:nvPr/>
        </p:nvSpPr>
        <p:spPr bwMode="auto">
          <a:xfrm>
            <a:off x="3779838" y="809576"/>
            <a:ext cx="2098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RIBOSOMA</a:t>
            </a:r>
            <a:endParaRPr kumimoji="0" lang="es-ES" alt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7" name="Rectángulo 2"/>
          <p:cNvSpPr>
            <a:spLocks noChangeArrowheads="1"/>
          </p:cNvSpPr>
          <p:nvPr/>
        </p:nvSpPr>
        <p:spPr bwMode="auto">
          <a:xfrm>
            <a:off x="755650" y="1412875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Partículas de pequeño tamaño formadas por ARN y proteínas.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En ellas se realiza la síntesis de proteínas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8" name="CuadroTexto 7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t_actin_n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67" y="2113413"/>
            <a:ext cx="5396819" cy="4273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972226" y="722192"/>
            <a:ext cx="307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CITOESQUELETO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5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7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523081" y="720725"/>
            <a:ext cx="82708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CENTROSOMA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Región cercana al núcleo formada por dos estructuras tubulares, los centriolos y material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pericentriolar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Es el orgánulo responsable de organizar el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citoesqueleto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411" name="Picture 7" descr="centros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59"/>
          <a:stretch>
            <a:fillRect/>
          </a:stretch>
        </p:blipFill>
        <p:spPr bwMode="auto">
          <a:xfrm>
            <a:off x="755650" y="3811588"/>
            <a:ext cx="2879725" cy="269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8" descr="04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"/>
          <a:stretch>
            <a:fillRect/>
          </a:stretch>
        </p:blipFill>
        <p:spPr bwMode="auto">
          <a:xfrm>
            <a:off x="3851275" y="3213100"/>
            <a:ext cx="4608513" cy="329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i="1" dirty="0" smtClean="0">
                <a:latin typeface="Calibri" pitchFamily="34" charset="0"/>
              </a:rPr>
              <a:t>4ª Sesión</a:t>
            </a:r>
            <a:endParaRPr lang="es-ES" sz="1600" i="1" dirty="0">
              <a:latin typeface="Calibri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7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4"/>
          <p:cNvSpPr/>
          <p:nvPr/>
        </p:nvSpPr>
        <p:spPr>
          <a:xfrm>
            <a:off x="1357538" y="1069676"/>
            <a:ext cx="6436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CENTROSOMA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Organizador de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Microtúbulos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369" y="2765849"/>
            <a:ext cx="5374833" cy="396713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6470725" y="3467850"/>
            <a:ext cx="132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Centriolos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470725" y="4367205"/>
            <a:ext cx="2308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pericentriolar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70725" y="5358442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Microtúbulos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>
            <a:stCxn id="6" idx="1"/>
          </p:cNvCxnSpPr>
          <p:nvPr/>
        </p:nvCxnSpPr>
        <p:spPr>
          <a:xfrm flipH="1">
            <a:off x="3711388" y="3652516"/>
            <a:ext cx="2759337" cy="14262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7" idx="1"/>
          </p:cNvCxnSpPr>
          <p:nvPr/>
        </p:nvCxnSpPr>
        <p:spPr>
          <a:xfrm flipH="1">
            <a:off x="3582296" y="4551871"/>
            <a:ext cx="2888429" cy="991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8" idx="1"/>
          </p:cNvCxnSpPr>
          <p:nvPr/>
        </p:nvCxnSpPr>
        <p:spPr>
          <a:xfrm flipH="1">
            <a:off x="2912772" y="5543108"/>
            <a:ext cx="3557953" cy="8781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4" name="CuadroTexto 13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6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 descr="celula-veget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1716910"/>
            <a:ext cx="4530725" cy="4824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628231" y="1188463"/>
            <a:ext cx="173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VEGETAL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07568" y="59876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CÉLULA EUCARIOTA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9" name="CuadroTexto 8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4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4 Rectángulo"/>
          <p:cNvSpPr>
            <a:spLocks noChangeArrowheads="1"/>
          </p:cNvSpPr>
          <p:nvPr/>
        </p:nvSpPr>
        <p:spPr bwMode="auto">
          <a:xfrm>
            <a:off x="3191611" y="677218"/>
            <a:ext cx="2933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CLOROPLASTOS</a:t>
            </a:r>
          </a:p>
        </p:txBody>
      </p:sp>
      <p:pic>
        <p:nvPicPr>
          <p:cNvPr id="103428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25" y="3436233"/>
            <a:ext cx="55689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1 CuadroTexto"/>
          <p:cNvSpPr txBox="1">
            <a:spLocks noChangeArrowheads="1"/>
          </p:cNvSpPr>
          <p:nvPr/>
        </p:nvSpPr>
        <p:spPr bwMode="auto">
          <a:xfrm>
            <a:off x="307975" y="1266408"/>
            <a:ext cx="843438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Orgánulos característicos de las células vegetales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ellos tiene lugar la fotosíntesis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número de cloroplastos varía según los organismos.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Tamaño y forma variable ( de 4 a 10 µm de diámetro y de 1 a 3 µm de espesor)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7" name="CuadroTexto 6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5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3_Diapositi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9" y="1603409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332163" y="832291"/>
            <a:ext cx="2716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CLOROPLASTO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5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CuadroTexto 5"/>
          <p:cNvSpPr txBox="1">
            <a:spLocks noChangeArrowheads="1"/>
          </p:cNvSpPr>
          <p:nvPr/>
        </p:nvSpPr>
        <p:spPr bwMode="auto">
          <a:xfrm>
            <a:off x="2750770" y="786140"/>
            <a:ext cx="355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  <a:t>ESTRUCTURA CELULAR</a:t>
            </a:r>
            <a:endParaRPr lang="es-E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2" name="CuadroTexto 11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07976" y="1917143"/>
            <a:ext cx="6076950" cy="3907055"/>
            <a:chOff x="1461336" y="2531444"/>
            <a:chExt cx="6076950" cy="3907055"/>
          </a:xfrm>
        </p:grpSpPr>
        <p:pic>
          <p:nvPicPr>
            <p:cNvPr id="24577" name="Picture 2" descr="https://wickedbiology.files.wordpress.com/2016/01/compare-contrast-cells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5066"/>
            <a:stretch/>
          </p:blipFill>
          <p:spPr bwMode="auto">
            <a:xfrm>
              <a:off x="1461336" y="2531444"/>
              <a:ext cx="6076950" cy="390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ángulo 1"/>
            <p:cNvSpPr/>
            <p:nvPr/>
          </p:nvSpPr>
          <p:spPr>
            <a:xfrm>
              <a:off x="5476875" y="3648075"/>
              <a:ext cx="1665288" cy="208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821113" y="3527425"/>
              <a:ext cx="1414462" cy="233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327448" y="3578696"/>
              <a:ext cx="1279525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489869" y="2531444"/>
              <a:ext cx="1338079" cy="539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>
                  <a:solidFill>
                    <a:srgbClr val="00B050"/>
                  </a:solidFill>
                </a:rPr>
                <a:t>Vegetal</a:t>
              </a:r>
              <a:endParaRPr lang="es-E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903329" y="2531444"/>
              <a:ext cx="1236562" cy="415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>
                  <a:solidFill>
                    <a:srgbClr val="C00000"/>
                  </a:solidFill>
                </a:rPr>
                <a:t>Ambos</a:t>
              </a:r>
              <a:endParaRPr lang="es-E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5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482951" y="895935"/>
            <a:ext cx="4350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  <a:t>ESPECIALIZACIÓN CELULAR</a:t>
            </a:r>
            <a:endParaRPr lang="es-E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14914" y="1669178"/>
            <a:ext cx="68870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Los organismos pluricelulares están compuestos por gran cantidad de células.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Todas las células tienen el mismo material genético (ADN)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53871" y="3258029"/>
            <a:ext cx="637566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i="1" dirty="0" smtClean="0"/>
              <a:t>Cómo es posible que existan diferentes tipos celulares en un mismo organismo?</a:t>
            </a:r>
            <a:endParaRPr lang="es-ES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477294" y="4312118"/>
            <a:ext cx="673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ESPECIALIZACIÓN CELULAR</a:t>
            </a:r>
          </a:p>
          <a:p>
            <a:pPr algn="ctr"/>
            <a:r>
              <a:rPr lang="es-ES" dirty="0" smtClean="0"/>
              <a:t>Proceso por el cual cada tipo celular expresa diferente información genética </a:t>
            </a:r>
          </a:p>
          <a:p>
            <a:pPr algn="ctr"/>
            <a:endParaRPr lang="es-ES" b="1" dirty="0"/>
          </a:p>
        </p:txBody>
      </p:sp>
      <p:sp>
        <p:nvSpPr>
          <p:cNvPr id="9" name="Rectángulo 8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1" name="CuadroTexto 10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72" descr="NIVELES DE ORG.pn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48190" y="1925052"/>
            <a:ext cx="8895810" cy="40947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5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1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482950" y="895935"/>
            <a:ext cx="4437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</a:rPr>
              <a:t>ESPECIALIZACIÓN CELULAR</a:t>
            </a:r>
            <a:endParaRPr lang="es-E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62879"/>
              </p:ext>
            </p:extLst>
          </p:nvPr>
        </p:nvGraphicFramePr>
        <p:xfrm>
          <a:off x="1095375" y="2308740"/>
          <a:ext cx="671502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131">
                  <a:extLst>
                    <a:ext uri="{9D8B030D-6E8A-4147-A177-3AD203B41FA5}">
                      <a16:colId xmlns:a16="http://schemas.microsoft.com/office/drawing/2014/main" val="2014971120"/>
                    </a:ext>
                  </a:extLst>
                </a:gridCol>
                <a:gridCol w="3367893">
                  <a:extLst>
                    <a:ext uri="{9D8B030D-6E8A-4147-A177-3AD203B41FA5}">
                      <a16:colId xmlns:a16="http://schemas.microsoft.com/office/drawing/2014/main" val="3666585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Ventajas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Inconvenientes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7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División del trabajo</a:t>
                      </a:r>
                    </a:p>
                    <a:p>
                      <a:pPr algn="ctr"/>
                      <a:r>
                        <a:rPr lang="es-ES" baseline="0" dirty="0" smtClean="0"/>
                        <a:t>Mayor eficiencia (especialización)</a:t>
                      </a:r>
                    </a:p>
                    <a:p>
                      <a:pPr algn="ctr"/>
                      <a:r>
                        <a:rPr lang="es-ES" baseline="0" dirty="0" smtClean="0"/>
                        <a:t>Longevidad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Necesitan</a:t>
                      </a:r>
                      <a:r>
                        <a:rPr lang="es-ES" baseline="0" dirty="0" smtClean="0"/>
                        <a:t> más energía</a:t>
                      </a:r>
                    </a:p>
                    <a:p>
                      <a:pPr algn="ctr"/>
                      <a:r>
                        <a:rPr lang="es-ES" baseline="0" dirty="0" smtClean="0"/>
                        <a:t>Necesitan sistemas de comunicación celular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5416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9" name="CuadroTexto 8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thumbs.dreamstime.com/z/animal-tissues-medical-illustration-various-53232761.jpg"/>
          <p:cNvPicPr>
            <a:picLocks noChangeAspect="1" noChangeArrowheads="1"/>
          </p:cNvPicPr>
          <p:nvPr/>
        </p:nvPicPr>
        <p:blipFill>
          <a:blip r:embed="rId2" cstate="print"/>
          <a:srcRect b="9338"/>
          <a:stretch>
            <a:fillRect/>
          </a:stretch>
        </p:blipFill>
        <p:spPr bwMode="auto">
          <a:xfrm>
            <a:off x="1431223" y="724835"/>
            <a:ext cx="6172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024982" y="6035040"/>
            <a:ext cx="726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TEJIDO: conjunto de células con morfología similar que desempeñan la misma función.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9" name="CuadroTexto 8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93702"/>
              </p:ext>
            </p:extLst>
          </p:nvPr>
        </p:nvGraphicFramePr>
        <p:xfrm>
          <a:off x="317191" y="868594"/>
          <a:ext cx="8556508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409">
                  <a:extLst>
                    <a:ext uri="{9D8B030D-6E8A-4147-A177-3AD203B41FA5}">
                      <a16:colId xmlns:a16="http://schemas.microsoft.com/office/drawing/2014/main" val="3168481092"/>
                    </a:ext>
                  </a:extLst>
                </a:gridCol>
                <a:gridCol w="2733574">
                  <a:extLst>
                    <a:ext uri="{9D8B030D-6E8A-4147-A177-3AD203B41FA5}">
                      <a16:colId xmlns:a16="http://schemas.microsoft.com/office/drawing/2014/main" val="1618583859"/>
                    </a:ext>
                  </a:extLst>
                </a:gridCol>
                <a:gridCol w="1910331">
                  <a:extLst>
                    <a:ext uri="{9D8B030D-6E8A-4147-A177-3AD203B41FA5}">
                      <a16:colId xmlns:a16="http://schemas.microsoft.com/office/drawing/2014/main" val="949386497"/>
                    </a:ext>
                  </a:extLst>
                </a:gridCol>
                <a:gridCol w="2512194">
                  <a:extLst>
                    <a:ext uri="{9D8B030D-6E8A-4147-A177-3AD203B41FA5}">
                      <a16:colId xmlns:a16="http://schemas.microsoft.com/office/drawing/2014/main" val="1973388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TEJIDO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LOCALIZACIÓN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MOFOLOGÍA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FUNCIÓN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6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700" dirty="0" smtClean="0"/>
                        <a:t>EPITELIAL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700" dirty="0" smtClean="0"/>
                        <a:t>Cubre</a:t>
                      </a:r>
                      <a:r>
                        <a:rPr lang="es-ES" sz="1700" baseline="0" dirty="0" smtClean="0"/>
                        <a:t> la superficie del cuerpo</a:t>
                      </a:r>
                    </a:p>
                    <a:p>
                      <a:pPr marL="182563" indent="-182563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700" baseline="0" dirty="0" smtClean="0"/>
                        <a:t>Cubriendo la superficie de los órganos y las cavidades internas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700" dirty="0" smtClean="0"/>
                        <a:t>Células geométricas</a:t>
                      </a:r>
                      <a:r>
                        <a:rPr lang="es-ES" sz="1700" baseline="0" dirty="0" smtClean="0"/>
                        <a:t> unidas unas a otras</a:t>
                      </a:r>
                      <a:endParaRPr lang="es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700" u="sng" dirty="0" smtClean="0"/>
                        <a:t>Revestimiento</a:t>
                      </a:r>
                      <a:r>
                        <a:rPr lang="es-ES" sz="1700" baseline="0" dirty="0" smtClean="0"/>
                        <a:t>. Función protectora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700" u="sng" baseline="0" dirty="0" smtClean="0"/>
                        <a:t>Glandular</a:t>
                      </a:r>
                      <a:r>
                        <a:rPr lang="es-ES" sz="1700" baseline="0" dirty="0" smtClean="0"/>
                        <a:t>: secreción de distintos tipos de sustancias.</a:t>
                      </a:r>
                      <a:endParaRPr lang="es-E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3728"/>
                  </a:ext>
                </a:extLst>
              </a:tr>
            </a:tbl>
          </a:graphicData>
        </a:graphic>
      </p:graphicFrame>
      <p:pic>
        <p:nvPicPr>
          <p:cNvPr id="6" name="Picture 4" descr="Duode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6"/>
          <a:stretch>
            <a:fillRect/>
          </a:stretch>
        </p:blipFill>
        <p:spPr bwMode="auto">
          <a:xfrm>
            <a:off x="307975" y="3840480"/>
            <a:ext cx="3313567" cy="18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alival mix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75" y="3854917"/>
            <a:ext cx="2713524" cy="183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udorípara apocri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r="14674"/>
          <a:stretch/>
        </p:blipFill>
        <p:spPr bwMode="auto">
          <a:xfrm>
            <a:off x="6607643" y="3854917"/>
            <a:ext cx="2266056" cy="184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24025" y="5894382"/>
            <a:ext cx="225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EPITELIO DE REVESTIMIENTO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630678" y="5894382"/>
            <a:ext cx="195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EPITELIO GLANDULAR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07975" y="3686477"/>
            <a:ext cx="3313567" cy="2849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793975" y="3686477"/>
            <a:ext cx="5079724" cy="2849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5" name="CuadroTexto 14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157538" y="188913"/>
            <a:ext cx="282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FF0000"/>
                </a:solidFill>
                <a:latin typeface="Comic Sans MS" panose="030F0702030302020204" pitchFamily="66" charset="0"/>
              </a:rPr>
              <a:t>EPITELIAL</a:t>
            </a:r>
          </a:p>
        </p:txBody>
      </p: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1009650" y="754063"/>
            <a:ext cx="7123113" cy="6103937"/>
            <a:chOff x="637" y="414"/>
            <a:chExt cx="4487" cy="3845"/>
          </a:xfrm>
        </p:grpSpPr>
        <p:pic>
          <p:nvPicPr>
            <p:cNvPr id="3076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"/>
            <a:stretch>
              <a:fillRect/>
            </a:stretch>
          </p:blipFill>
          <p:spPr bwMode="auto">
            <a:xfrm>
              <a:off x="637" y="414"/>
              <a:ext cx="4487" cy="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"/>
            <a:stretch>
              <a:fillRect/>
            </a:stretch>
          </p:blipFill>
          <p:spPr bwMode="auto">
            <a:xfrm>
              <a:off x="638" y="1557"/>
              <a:ext cx="2311" cy="1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2899"/>
              <a:ext cx="4486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75"/>
            <a:stretch>
              <a:fillRect/>
            </a:stretch>
          </p:blipFill>
          <p:spPr bwMode="auto">
            <a:xfrm>
              <a:off x="2927" y="1579"/>
              <a:ext cx="2196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0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674"/>
              </p:ext>
            </p:extLst>
          </p:nvPr>
        </p:nvGraphicFramePr>
        <p:xfrm>
          <a:off x="307975" y="1050490"/>
          <a:ext cx="8556508" cy="30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164">
                  <a:extLst>
                    <a:ext uri="{9D8B030D-6E8A-4147-A177-3AD203B41FA5}">
                      <a16:colId xmlns:a16="http://schemas.microsoft.com/office/drawing/2014/main" val="3168481092"/>
                    </a:ext>
                  </a:extLst>
                </a:gridCol>
                <a:gridCol w="2151347">
                  <a:extLst>
                    <a:ext uri="{9D8B030D-6E8A-4147-A177-3AD203B41FA5}">
                      <a16:colId xmlns:a16="http://schemas.microsoft.com/office/drawing/2014/main" val="1618583859"/>
                    </a:ext>
                  </a:extLst>
                </a:gridCol>
                <a:gridCol w="2280803">
                  <a:extLst>
                    <a:ext uri="{9D8B030D-6E8A-4147-A177-3AD203B41FA5}">
                      <a16:colId xmlns:a16="http://schemas.microsoft.com/office/drawing/2014/main" val="949386497"/>
                    </a:ext>
                  </a:extLst>
                </a:gridCol>
                <a:gridCol w="2512194">
                  <a:extLst>
                    <a:ext uri="{9D8B030D-6E8A-4147-A177-3AD203B41FA5}">
                      <a16:colId xmlns:a16="http://schemas.microsoft.com/office/drawing/2014/main" val="1973388461"/>
                    </a:ext>
                  </a:extLst>
                </a:gridCol>
              </a:tblGrid>
              <a:tr h="5213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TEJIDO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FUNCIÓN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COMPOSICIÓN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TIPOS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64113"/>
                  </a:ext>
                </a:extLst>
              </a:tr>
              <a:tr h="20568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dirty="0" smtClean="0"/>
                        <a:t>CONECTIVO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u="sng" dirty="0" smtClean="0"/>
                        <a:t>Matriz extracelular </a:t>
                      </a:r>
                      <a:r>
                        <a:rPr lang="es-ES" dirty="0" smtClean="0"/>
                        <a:t>con</a:t>
                      </a:r>
                      <a:r>
                        <a:rPr lang="es-ES" baseline="0" dirty="0" smtClean="0"/>
                        <a:t> fibras y sustancia amorfa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u="sng" baseline="0" dirty="0" smtClean="0"/>
                        <a:t>Células </a:t>
                      </a:r>
                      <a:r>
                        <a:rPr lang="es-ES" baseline="0" dirty="0" smtClean="0"/>
                        <a:t>inmersas en la matriz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u="none" dirty="0" smtClean="0"/>
                        <a:t>Conjuntivo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u="none" dirty="0" smtClean="0"/>
                        <a:t>Adiposo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u="none" dirty="0" smtClean="0"/>
                        <a:t>Cartilaginoso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u="none" dirty="0" smtClean="0"/>
                        <a:t>Óseo</a:t>
                      </a:r>
                      <a:endParaRPr lang="es-E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372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006868" y="1696800"/>
            <a:ext cx="22956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Principalmente</a:t>
            </a:r>
            <a:r>
              <a:rPr lang="en-US" sz="1700" dirty="0" smtClean="0">
                <a:solidFill>
                  <a:srgbClr val="222222"/>
                </a:solidFill>
                <a:latin typeface="Arial" panose="020B0604020202020204" pitchFamily="34" charset="0"/>
              </a:rPr>
              <a:t> de </a:t>
            </a:r>
            <a:r>
              <a:rPr lang="en-US" sz="17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sostén</a:t>
            </a:r>
            <a:r>
              <a:rPr lang="en-US" sz="17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cohesion y </a:t>
            </a:r>
            <a:r>
              <a:rPr lang="en-US" sz="17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comunicación</a:t>
            </a:r>
            <a:r>
              <a:rPr lang="en-US" sz="1700" dirty="0" smtClean="0">
                <a:solidFill>
                  <a:srgbClr val="222222"/>
                </a:solidFill>
                <a:latin typeface="Arial" panose="020B0604020202020204" pitchFamily="34" charset="0"/>
              </a:rPr>
              <a:t> entre </a:t>
            </a:r>
            <a:r>
              <a:rPr lang="en-US" sz="17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tejidos</a:t>
            </a:r>
            <a:r>
              <a:rPr lang="en-US" sz="17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s-ES" sz="1700" dirty="0"/>
          </a:p>
        </p:txBody>
      </p:sp>
      <p:sp>
        <p:nvSpPr>
          <p:cNvPr id="8" name="Rectángulo 7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9" name="CuadroTexto 2"/>
          <p:cNvSpPr txBox="1">
            <a:spLocks noChangeArrowheads="1"/>
          </p:cNvSpPr>
          <p:nvPr/>
        </p:nvSpPr>
        <p:spPr bwMode="auto">
          <a:xfrm>
            <a:off x="7729538" y="211138"/>
            <a:ext cx="1279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i="1" dirty="0" smtClean="0">
                <a:latin typeface="Calibri" pitchFamily="34" charset="0"/>
              </a:rPr>
              <a:t>6ª Sesión</a:t>
            </a:r>
            <a:endParaRPr lang="es-ES" sz="1600" i="1" dirty="0">
              <a:latin typeface="Calibri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7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12117" y="1106905"/>
            <a:ext cx="4360244" cy="1963553"/>
            <a:chOff x="89" y="699"/>
            <a:chExt cx="5671" cy="2823"/>
          </a:xfrm>
        </p:grpSpPr>
        <p:pic>
          <p:nvPicPr>
            <p:cNvPr id="3" name="Picture 5" descr="Fibroblastos M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699"/>
              <a:ext cx="4243" cy="281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4"/>
            <a:stretch>
              <a:fillRect/>
            </a:stretch>
          </p:blipFill>
          <p:spPr bwMode="auto">
            <a:xfrm>
              <a:off x="89" y="699"/>
              <a:ext cx="1411" cy="282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uadroTexto 7"/>
          <p:cNvSpPr txBox="1"/>
          <p:nvPr/>
        </p:nvSpPr>
        <p:spPr>
          <a:xfrm>
            <a:off x="683285" y="1328286"/>
            <a:ext cx="359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Conjuntivo</a:t>
            </a:r>
            <a:r>
              <a:rPr lang="es-E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Bajo los epitelios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Entre los tejidos</a:t>
            </a:r>
            <a:endParaRPr lang="es-ES" dirty="0"/>
          </a:p>
        </p:txBody>
      </p:sp>
      <p:pic>
        <p:nvPicPr>
          <p:cNvPr id="9" name="Picture 5" descr="watmv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40"/>
          <a:stretch/>
        </p:blipFill>
        <p:spPr bwMode="auto">
          <a:xfrm>
            <a:off x="4283133" y="3984860"/>
            <a:ext cx="4389228" cy="19346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18051" y="4127635"/>
            <a:ext cx="3599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Tejido </a:t>
            </a:r>
            <a:r>
              <a:rPr lang="es-ES" u="sng" dirty="0" err="1" smtClean="0"/>
              <a:t>adipos</a:t>
            </a:r>
            <a:r>
              <a:rPr lang="es-E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Formado por células que acumulan grasa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Función: energética y de protección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3" name="CuadroTexto 12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678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blinklearning.com/useruploads/ctx/a/24888719/r/s/5833269/01BloqueIUnidad1-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64" y="1102336"/>
            <a:ext cx="3887036" cy="2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20181" y="1269764"/>
            <a:ext cx="3599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Tejido Cartilaginoso</a:t>
            </a:r>
            <a:r>
              <a:rPr lang="es-E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Tejido firme y elástico.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Protege las articulaciones de los huesos.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 el componente de la laringe, la tráquea, la nariz y las orejas.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1201" y="4530292"/>
            <a:ext cx="3599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Tejido Óseo: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 un tejido rígido.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Las células óseas producen una matriz mineralizadas.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Forma el esqueleto.</a:t>
            </a:r>
          </a:p>
        </p:txBody>
      </p:sp>
      <p:pic>
        <p:nvPicPr>
          <p:cNvPr id="11" name="Picture 5" descr="Corte transversal diáfisis hueso maduro 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49" y="4475346"/>
            <a:ext cx="2122624" cy="15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7151"/>
          <a:stretch/>
        </p:blipFill>
        <p:spPr bwMode="auto">
          <a:xfrm>
            <a:off x="6564881" y="3920599"/>
            <a:ext cx="2329313" cy="24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5" name="CuadroTexto 14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52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40-04x-VertebrateMus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5"/>
          <a:stretch>
            <a:fillRect/>
          </a:stretch>
        </p:blipFill>
        <p:spPr bwMode="auto">
          <a:xfrm>
            <a:off x="5027062" y="658813"/>
            <a:ext cx="3982001" cy="2067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23863" y="676668"/>
            <a:ext cx="4468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Tejido muscular</a:t>
            </a:r>
            <a:r>
              <a:rPr lang="es-E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Está formado de células alargadas denominadas fibras.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Las fibras son capaces de contraerse y relajarse.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Responsables del movimiento corporal y las contracciones de los órganos.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796965"/>
            <a:ext cx="5770395" cy="413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4" name="CuadroTexto 13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6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58156" y="821154"/>
            <a:ext cx="7960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Tejido nervioso</a:t>
            </a:r>
            <a:r>
              <a:rPr lang="es-E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Está formado por células denominadas </a:t>
            </a:r>
            <a:r>
              <a:rPr lang="es-ES" b="1" dirty="0" smtClean="0"/>
              <a:t>neuronas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Las neuronas son las encargadas de transmitir el impulso nervioso.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sistema nervioso es el encargado de coordinar el funcionamiento del organismo.</a:t>
            </a:r>
          </a:p>
        </p:txBody>
      </p:sp>
      <p:pic>
        <p:nvPicPr>
          <p:cNvPr id="7" name="Picture 5" descr="Neuron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" y="2569945"/>
            <a:ext cx="2560087" cy="3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823435" y="2569945"/>
            <a:ext cx="4454291" cy="4105493"/>
            <a:chOff x="612" y="445"/>
            <a:chExt cx="4400" cy="3454"/>
          </a:xfrm>
        </p:grpSpPr>
        <p:pic>
          <p:nvPicPr>
            <p:cNvPr id="9" name="Picture 7" descr="Neurona purkinj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" y="445"/>
              <a:ext cx="1436" cy="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Neurona médula espi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445"/>
              <a:ext cx="1436" cy="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Neurona piramida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45"/>
              <a:ext cx="1436" cy="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Neuronas bipolar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563"/>
              <a:ext cx="2223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Neurona pseudomonopola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4" r="5443" b="8002"/>
            <a:stretch>
              <a:fillRect/>
            </a:stretch>
          </p:blipFill>
          <p:spPr bwMode="auto">
            <a:xfrm>
              <a:off x="2885" y="2563"/>
              <a:ext cx="212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ángulo 1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6" name="CuadroTexto 15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42173" y="1212783"/>
            <a:ext cx="567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ÓRGANOS, SISTEMAS Y FUNCIONES VITALES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21895" y="1982804"/>
            <a:ext cx="2685448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NUTRICIÓN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Aparato digestivo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Aparato respiratorio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Aparato circulatorio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Aparato excretor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628724" y="1982804"/>
            <a:ext cx="5149516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RELACIÓN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Sistema nervioso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Sistema endocrino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Sistema esquelético (músculos y esqueleto)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Órganos de los sentidos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204185" y="4195049"/>
            <a:ext cx="2849078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REPRODUCCIÓN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Aparato reproductor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1" name="CuadroTexto 10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6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78748" y="875513"/>
            <a:ext cx="231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ORGANISMOS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47787" y="1835150"/>
            <a:ext cx="1925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UNA CÉLULA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76875" y="1814513"/>
            <a:ext cx="31575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MÁS DE UNA CÉLULA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2632" y="2786063"/>
            <a:ext cx="2947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UNICELULARES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56288" y="2811463"/>
            <a:ext cx="25368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PLURICELULARES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1" name="Conector angular 10"/>
          <p:cNvCxnSpPr>
            <a:stCxn id="5" idx="2"/>
            <a:endCxn id="7" idx="0"/>
          </p:cNvCxnSpPr>
          <p:nvPr/>
        </p:nvCxnSpPr>
        <p:spPr>
          <a:xfrm rot="16200000" flipH="1">
            <a:off x="5623719" y="383382"/>
            <a:ext cx="466725" cy="239553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5" idx="2"/>
            <a:endCxn id="6" idx="0"/>
          </p:cNvCxnSpPr>
          <p:nvPr/>
        </p:nvCxnSpPr>
        <p:spPr>
          <a:xfrm rot="5400000">
            <a:off x="3128170" y="304006"/>
            <a:ext cx="487362" cy="257492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6" idx="2"/>
          </p:cNvCxnSpPr>
          <p:nvPr/>
        </p:nvCxnSpPr>
        <p:spPr>
          <a:xfrm>
            <a:off x="2084388" y="2297113"/>
            <a:ext cx="0" cy="488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7054850" y="2244725"/>
            <a:ext cx="0" cy="633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1" name="Picture 2" descr="https://www.ecestaticos.com/imagestatic/clipping/1b2/f04/1b2f048c091f65e40ac8d12f23d5a5a5/las-doce-bacterias-mas-peligrosas-y-nos-estamos-quedando-sin-cura.jpg?mtime=1488287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3276600"/>
            <a:ext cx="192881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4" descr="http://www.livemint.com/rf/Image-621x414/LiveMint/Period1/2015/10/24/Photos/bacteria-kTJF--621x414@LiveM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113" y="3276600"/>
            <a:ext cx="16287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6" descr="https://upload.wikimedia.org/wikipedia/commons/thumb/2/23/Mikrofoto.de-Blepharisma_japonicum_15.jpg/250px-Mikrofoto.de-Blepharisma_japonicum_15.jpg"/>
          <p:cNvPicPr>
            <a:picLocks noChangeAspect="1" noChangeArrowheads="1"/>
          </p:cNvPicPr>
          <p:nvPr/>
        </p:nvPicPr>
        <p:blipFill>
          <a:blip r:embed="rId4" cstate="print"/>
          <a:srcRect l="162" t="11433"/>
          <a:stretch>
            <a:fillRect/>
          </a:stretch>
        </p:blipFill>
        <p:spPr bwMode="auto">
          <a:xfrm>
            <a:off x="500063" y="4403725"/>
            <a:ext cx="19256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8" descr="http://recursos.cnice.mec.es/biosfera/alumno/1bachillerato/organis/imagenes/diploecaCoanoflagelado.jpg"/>
          <p:cNvPicPr>
            <a:picLocks noChangeAspect="1" noChangeArrowheads="1"/>
          </p:cNvPicPr>
          <p:nvPr/>
        </p:nvPicPr>
        <p:blipFill>
          <a:blip r:embed="rId5" cstate="print"/>
          <a:srcRect r="15833" b="14893"/>
          <a:stretch>
            <a:fillRect/>
          </a:stretch>
        </p:blipFill>
        <p:spPr bwMode="auto">
          <a:xfrm>
            <a:off x="2551113" y="4438650"/>
            <a:ext cx="1635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0" descr="https://3.bp.blogspot.com/-Ux_BLkM0d9U/VumgbjCDRQI/AAAAAAAADrk/NBBPa7wGNy0WxG0TcAfzCc3mdOKOSUzTg/s1600/levadura_microscopio.jpg"/>
          <p:cNvPicPr>
            <a:picLocks noChangeAspect="1" noChangeArrowheads="1"/>
          </p:cNvPicPr>
          <p:nvPr/>
        </p:nvPicPr>
        <p:blipFill>
          <a:blip r:embed="rId6" cstate="print"/>
          <a:srcRect b="15129"/>
          <a:stretch>
            <a:fillRect/>
          </a:stretch>
        </p:blipFill>
        <p:spPr bwMode="auto">
          <a:xfrm>
            <a:off x="500063" y="5581650"/>
            <a:ext cx="193516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2" descr="http://protist.i.hosei.ac.jp/pdb/images/mastigophora/euglena/viridis/sp_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7625" y="5581650"/>
            <a:ext cx="15986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4" descr="http://d2on3k3hzjn2sy.cloudfront.net/wp-content/uploads/2016/01/especies_plantas.jpg"/>
          <p:cNvPicPr>
            <a:picLocks noChangeAspect="1" noChangeArrowheads="1"/>
          </p:cNvPicPr>
          <p:nvPr/>
        </p:nvPicPr>
        <p:blipFill>
          <a:blip r:embed="rId8" cstate="print"/>
          <a:srcRect l="32899" r="749" b="32597"/>
          <a:stretch>
            <a:fillRect/>
          </a:stretch>
        </p:blipFill>
        <p:spPr bwMode="auto">
          <a:xfrm>
            <a:off x="4524375" y="3308350"/>
            <a:ext cx="23225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0" descr="http://www.monitorexpresso.com/wp-content/uploads/2017/05/Insectos-para-resolver-crimen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6413" y="3365500"/>
            <a:ext cx="228758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2" descr="https://static.vix.com/es/sites/default/files/styles/large/public/btg/curiosidades.batanga.com/files/Lista-de-animales-vertebrados-e-invertebrados.jpg?itok=BYSee7Kw"/>
          <p:cNvPicPr>
            <a:picLocks noChangeAspect="1" noChangeArrowheads="1"/>
          </p:cNvPicPr>
          <p:nvPr/>
        </p:nvPicPr>
        <p:blipFill>
          <a:blip r:embed="rId10" cstate="print"/>
          <a:srcRect t="11621"/>
          <a:stretch>
            <a:fillRect/>
          </a:stretch>
        </p:blipFill>
        <p:spPr bwMode="auto">
          <a:xfrm>
            <a:off x="4764088" y="5380038"/>
            <a:ext cx="340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16" descr="http://www.dieta-saludable.com/wp-content/uploads/2015/10/Propiedades-de-las-setas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21550" y="4846638"/>
            <a:ext cx="1503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ángulo 26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29" name="CuadroTexto 28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blinklearning.com/useruploads/ctx/a/24863209/r/s/5799419/ILU_OS3BGLA_01_18_rotul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08" y="1454726"/>
            <a:ext cx="6437730" cy="477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5" name="CuadroTexto 4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89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91916" y="2002054"/>
            <a:ext cx="7064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¿CÓMO DEFINIRÍAS UN SER HUMANO?</a:t>
            </a:r>
            <a:endParaRPr lang="es-ES" sz="26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09886"/>
              </p:ext>
            </p:extLst>
          </p:nvPr>
        </p:nvGraphicFramePr>
        <p:xfrm>
          <a:off x="1649128" y="3206550"/>
          <a:ext cx="6096000" cy="2280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469">
                  <a:extLst>
                    <a:ext uri="{9D8B030D-6E8A-4147-A177-3AD203B41FA5}">
                      <a16:colId xmlns:a16="http://schemas.microsoft.com/office/drawing/2014/main" val="2646225235"/>
                    </a:ext>
                  </a:extLst>
                </a:gridCol>
                <a:gridCol w="4164531">
                  <a:extLst>
                    <a:ext uri="{9D8B030D-6E8A-4147-A177-3AD203B41FA5}">
                      <a16:colId xmlns:a16="http://schemas.microsoft.com/office/drawing/2014/main" val="3768246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Composición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02182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s-ES" dirty="0" smtClean="0"/>
                        <a:t>Nº Células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0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 de células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345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Nutrición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2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Reproducción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92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Relación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610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6" name="CuadroTexto 5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6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016000" y="858837"/>
            <a:ext cx="6713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La Teoría Celular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11188" y="1412875"/>
            <a:ext cx="8137525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célula es la unidad estructural de los seres vivos. Todos los seres vivos estamos constituidos por una o más células.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célula es la unidad funcional de los seres vivos. La célula realiza todos los procesos metabólicos que le permiten vivir.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 célula procede de otra ya existente. Todas las células provienen de la división de otras.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célula es la unidad genética de todos los seres vivos. La célula contiene el material hereditario a través del cual las características de una célula madre pasan a las células hijas.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7" name="CuadroTexto 6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6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901273" y="1463803"/>
            <a:ext cx="7718051" cy="4882676"/>
            <a:chOff x="294" y="1017"/>
            <a:chExt cx="2623" cy="1152"/>
          </a:xfrm>
        </p:grpSpPr>
        <p:cxnSp>
          <p:nvCxnSpPr>
            <p:cNvPr id="1028" name="_s1028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 flipV="1">
              <a:off x="2077" y="1605"/>
              <a:ext cx="113" cy="4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5400000" flipH="1" flipV="1">
              <a:off x="1415" y="1382"/>
              <a:ext cx="113" cy="88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 flipV="1">
              <a:off x="1493" y="1027"/>
              <a:ext cx="144" cy="69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903" y="1128"/>
              <a:ext cx="135" cy="48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783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Tipos de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organización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celular</a:t>
              </a: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294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Procariota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E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Unicelulares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Bacterias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1287" y="1449"/>
              <a:ext cx="1254" cy="3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Eucariota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E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Unicelulares y pluricelulares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Plantas, animales, algas,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hongos, protozoos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412" y="1881"/>
              <a:ext cx="123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Animal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E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Pluricelulares y unicelulares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Animales,</a:t>
              </a:r>
              <a:r>
                <a:rPr kumimoji="0" lang="es-ES" altLang="es-E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s-ES" alt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protozoos, hongos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1791" y="1881"/>
              <a:ext cx="112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Vegetal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E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Pluricelulares, unicelulares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Plantas, algas</a:t>
              </a: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14" name="CuadroTexto 13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16000" y="858837"/>
            <a:ext cx="67135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Organización Celular</a:t>
            </a:r>
          </a:p>
        </p:txBody>
      </p:sp>
    </p:spTree>
    <p:extLst>
      <p:ext uri="{BB962C8B-B14F-4D97-AF65-F5344CB8AC3E}">
        <p14:creationId xmlns:p14="http://schemas.microsoft.com/office/powerpoint/2010/main" val="505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645460" y="2021306"/>
            <a:ext cx="7834396" cy="4649587"/>
            <a:chOff x="139" y="169"/>
            <a:chExt cx="5437" cy="3203"/>
          </a:xfrm>
        </p:grpSpPr>
        <p:pic>
          <p:nvPicPr>
            <p:cNvPr id="13316" name="Picture 5" descr="bacter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171"/>
              <a:ext cx="2792" cy="32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6" descr="14-01_CellWall(L-Large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1512" r="34157" b="3685"/>
            <a:stretch>
              <a:fillRect/>
            </a:stretch>
          </p:blipFill>
          <p:spPr bwMode="auto">
            <a:xfrm>
              <a:off x="2985" y="169"/>
              <a:ext cx="2591" cy="32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790578" y="1209273"/>
            <a:ext cx="391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CÉLULA PROCARIOTA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9" name="CuadroTexto 8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13231" y="1052513"/>
            <a:ext cx="7909561" cy="5589587"/>
          </a:xfrm>
        </p:spPr>
        <p:txBody>
          <a:bodyPr/>
          <a:lstStyle/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800" u="sng" dirty="0" smtClean="0">
                <a:latin typeface="Corbel" panose="020B0503020204020204" pitchFamily="34" charset="0"/>
              </a:rPr>
              <a:t>CITOPLASMA:</a:t>
            </a:r>
            <a:r>
              <a:rPr lang="es-ES" altLang="es-ES" sz="1800" dirty="0" smtClean="0">
                <a:latin typeface="Corbel" panose="020B0503020204020204" pitchFamily="34" charset="0"/>
              </a:rPr>
              <a:t> </a:t>
            </a:r>
            <a:r>
              <a:rPr lang="es-ES" altLang="es-ES" sz="1800" dirty="0">
                <a:latin typeface="Corbel" panose="020B0503020204020204" pitchFamily="34" charset="0"/>
              </a:rPr>
              <a:t>Es la parte de la célula </a:t>
            </a:r>
            <a:r>
              <a:rPr lang="es-ES" altLang="es-ES" sz="1800" dirty="0" smtClean="0">
                <a:latin typeface="Corbel" panose="020B0503020204020204" pitchFamily="34" charset="0"/>
              </a:rPr>
              <a:t>contenida por la </a:t>
            </a:r>
            <a:r>
              <a:rPr lang="es-ES" altLang="es-ES" sz="1800" dirty="0">
                <a:latin typeface="Corbel" panose="020B0503020204020204" pitchFamily="34" charset="0"/>
              </a:rPr>
              <a:t>membrana plasmática </a:t>
            </a:r>
            <a:r>
              <a:rPr lang="es-ES" altLang="es-ES" sz="1800" dirty="0" smtClean="0">
                <a:latin typeface="Corbel" panose="020B0503020204020204" pitchFamily="34" charset="0"/>
              </a:rPr>
              <a:t>.  Es una solución </a:t>
            </a:r>
            <a:r>
              <a:rPr lang="es-ES" altLang="es-ES" sz="1800" dirty="0">
                <a:latin typeface="Corbel" panose="020B0503020204020204" pitchFamily="34" charset="0"/>
              </a:rPr>
              <a:t>líquida </a:t>
            </a:r>
            <a:r>
              <a:rPr lang="es-ES" altLang="es-ES" sz="1800" dirty="0" smtClean="0">
                <a:latin typeface="Corbel" panose="020B0503020204020204" pitchFamily="34" charset="0"/>
              </a:rPr>
              <a:t>compuesta por agua, sustancias en disolución y orgánulos en suspensión.</a:t>
            </a:r>
            <a:endParaRPr lang="es-ES" altLang="es-ES" sz="1800" u="sng" dirty="0">
              <a:latin typeface="Corbel" panose="020B0503020204020204" pitchFamily="34" charset="0"/>
            </a:endParaRP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800" u="sng" dirty="0" smtClean="0">
                <a:latin typeface="Corbel" panose="020B0503020204020204" pitchFamily="34" charset="0"/>
              </a:rPr>
              <a:t>MEMBRANA PLASMÁTICA</a:t>
            </a:r>
            <a:r>
              <a:rPr lang="es-ES" altLang="es-ES" sz="1800" dirty="0" smtClean="0">
                <a:latin typeface="Corbel" panose="020B0503020204020204" pitchFamily="34" charset="0"/>
              </a:rPr>
              <a:t>: Se sitúa por dentro de la pared celular y controla la entrada y salida de sustancias. Delimita la célula.</a:t>
            </a: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800" u="sng" dirty="0" smtClean="0">
                <a:latin typeface="Corbel" panose="020B0503020204020204" pitchFamily="34" charset="0"/>
              </a:rPr>
              <a:t>PARED </a:t>
            </a:r>
            <a:r>
              <a:rPr lang="es-ES" altLang="es-ES" sz="1800" u="sng" dirty="0">
                <a:latin typeface="Corbel" panose="020B0503020204020204" pitchFamily="34" charset="0"/>
              </a:rPr>
              <a:t>BACTERIANA</a:t>
            </a:r>
            <a:r>
              <a:rPr lang="es-ES" altLang="es-ES" sz="1800" dirty="0">
                <a:latin typeface="Corbel" panose="020B0503020204020204" pitchFamily="34" charset="0"/>
              </a:rPr>
              <a:t>: Envoltura rígida y fuerte </a:t>
            </a:r>
            <a:r>
              <a:rPr lang="es-ES" altLang="es-ES" sz="1800" dirty="0" smtClean="0">
                <a:latin typeface="Corbel" panose="020B0503020204020204" pitchFamily="34" charset="0"/>
              </a:rPr>
              <a:t>que da forma y protege la célula.</a:t>
            </a:r>
            <a:endParaRPr lang="es-ES" altLang="es-ES" sz="1800" dirty="0">
              <a:latin typeface="Corbel" panose="020B0503020204020204" pitchFamily="34" charset="0"/>
            </a:endParaRP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800" u="sng" dirty="0" smtClean="0">
                <a:latin typeface="Corbel" panose="020B0503020204020204" pitchFamily="34" charset="0"/>
              </a:rPr>
              <a:t>CÁPSULA:</a:t>
            </a:r>
            <a:r>
              <a:rPr lang="es-ES" altLang="es-ES" sz="1800" dirty="0" smtClean="0">
                <a:latin typeface="Corbel" panose="020B0503020204020204" pitchFamily="34" charset="0"/>
              </a:rPr>
              <a:t> cubierta externa que protege la célula.</a:t>
            </a:r>
            <a:endParaRPr lang="es-ES" altLang="es-ES" sz="1800" u="sng" dirty="0">
              <a:latin typeface="Corbel" panose="020B0503020204020204" pitchFamily="34" charset="0"/>
            </a:endParaRP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800" u="sng" dirty="0" smtClean="0">
                <a:latin typeface="Corbel" panose="020B0503020204020204" pitchFamily="34" charset="0"/>
              </a:rPr>
              <a:t>RIBOSOMAS</a:t>
            </a:r>
            <a:r>
              <a:rPr lang="es-ES" altLang="es-ES" sz="1800" dirty="0" smtClean="0">
                <a:latin typeface="Corbel" panose="020B0503020204020204" pitchFamily="34" charset="0"/>
              </a:rPr>
              <a:t>: Pequeños orgánulos en los que tienen lugar la síntesis de proteínas.</a:t>
            </a: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800" u="sng" dirty="0" smtClean="0">
                <a:latin typeface="Corbel" panose="020B0503020204020204" pitchFamily="34" charset="0"/>
              </a:rPr>
              <a:t>CROMOSOMA BACTERIANO</a:t>
            </a:r>
            <a:r>
              <a:rPr lang="es-ES" altLang="es-ES" sz="1800" dirty="0" smtClean="0">
                <a:latin typeface="Corbel" panose="020B0503020204020204" pitchFamily="34" charset="0"/>
              </a:rPr>
              <a:t>: molécula circular de ADN que contiene toda la información genética de la célula. </a:t>
            </a:r>
            <a:endParaRPr lang="es-ES" altLang="es-ES" sz="1800" dirty="0">
              <a:latin typeface="Corbel" panose="020B0503020204020204" pitchFamily="34" charset="0"/>
            </a:endParaRP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800" u="sng" dirty="0" smtClean="0">
                <a:latin typeface="Corbel" panose="020B0503020204020204" pitchFamily="34" charset="0"/>
              </a:rPr>
              <a:t>FLAGELOS</a:t>
            </a:r>
            <a:r>
              <a:rPr lang="es-ES" altLang="es-ES" sz="1800" dirty="0" smtClean="0">
                <a:latin typeface="Corbel" panose="020B0503020204020204" pitchFamily="34" charset="0"/>
              </a:rPr>
              <a:t>: estructuras proteicas que intervienen en el </a:t>
            </a:r>
            <a:r>
              <a:rPr lang="es-ES" altLang="es-ES" sz="1800" dirty="0">
                <a:latin typeface="Corbel" panose="020B0503020204020204" pitchFamily="34" charset="0"/>
              </a:rPr>
              <a:t> </a:t>
            </a:r>
            <a:r>
              <a:rPr lang="es-ES" altLang="es-ES" sz="1800" dirty="0" smtClean="0">
                <a:latin typeface="Corbel" panose="020B0503020204020204" pitchFamily="34" charset="0"/>
              </a:rPr>
              <a:t>desplazamiento. Largos y poco numerosos.</a:t>
            </a:r>
          </a:p>
          <a:p>
            <a:pPr marL="285750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800" u="sng" dirty="0" smtClean="0">
                <a:latin typeface="Corbel" panose="020B0503020204020204" pitchFamily="34" charset="0"/>
              </a:rPr>
              <a:t>FIMBRIAS</a:t>
            </a:r>
            <a:r>
              <a:rPr lang="es-ES" altLang="es-ES" sz="1800" dirty="0" smtClean="0">
                <a:latin typeface="Corbel" panose="020B0503020204020204" pitchFamily="34" charset="0"/>
              </a:rPr>
              <a:t>: Estructuras cortas y numerosas que fijan la bacteria al sustrato.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77800" y="188913"/>
            <a:ext cx="8785225" cy="647700"/>
            <a:chOff x="113" y="133"/>
            <a:chExt cx="5534" cy="40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020" y="165"/>
              <a:ext cx="372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Bradley Hand ITC" pitchFamily="66" charset="0"/>
                  <a:ea typeface="+mn-ea"/>
                  <a:cs typeface="Arial" panose="020B0604020202020204" pitchFamily="34" charset="0"/>
                </a:rPr>
                <a:t>3. LA CÉLULA PROCARIOTA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3" y="133"/>
              <a:ext cx="5534" cy="40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8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elula-anim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852885"/>
            <a:ext cx="4259263" cy="481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617787" y="1193690"/>
            <a:ext cx="1579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ANIMAL</a:t>
            </a:r>
          </a:p>
        </p:txBody>
      </p:sp>
      <p:pic>
        <p:nvPicPr>
          <p:cNvPr id="25604" name="Picture 5" descr="celula-veget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44948"/>
            <a:ext cx="4530725" cy="4824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5994400" y="1121980"/>
            <a:ext cx="173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VEGETAL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07568" y="59876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CÉLULA EUCARIOTA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7975" y="103188"/>
            <a:ext cx="8701088" cy="42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/>
          </a:p>
        </p:txBody>
      </p:sp>
      <p:sp>
        <p:nvSpPr>
          <p:cNvPr id="9" name="CuadroTexto 8"/>
          <p:cNvSpPr txBox="1"/>
          <p:nvPr/>
        </p:nvSpPr>
        <p:spPr>
          <a:xfrm>
            <a:off x="423863" y="180975"/>
            <a:ext cx="481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Tema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1: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 organización del cuerpo humano</a:t>
            </a:r>
            <a:endParaRPr lang="es-ES" sz="1600" i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</TotalTime>
  <Words>1348</Words>
  <Application>Microsoft Office PowerPoint</Application>
  <PresentationFormat>Presentación en pantalla (4:3)</PresentationFormat>
  <Paragraphs>235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 CENA</vt:lpstr>
      <vt:lpstr>Arial</vt:lpstr>
      <vt:lpstr>Bradley Hand ITC</vt:lpstr>
      <vt:lpstr>Calibri</vt:lpstr>
      <vt:lpstr>Comic Sans MS</vt:lpstr>
      <vt:lpstr>Corbel</vt:lpstr>
      <vt:lpstr>Segoe Script</vt:lpstr>
      <vt:lpstr>Verdana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</dc:creator>
  <cp:lastModifiedBy>Beatriz Lopez Lasala</cp:lastModifiedBy>
  <cp:revision>42</cp:revision>
  <dcterms:created xsi:type="dcterms:W3CDTF">2016-10-17T20:22:33Z</dcterms:created>
  <dcterms:modified xsi:type="dcterms:W3CDTF">2018-11-06T22:49:52Z</dcterms:modified>
</cp:coreProperties>
</file>